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50" r:id="rId2"/>
  </p:sldMasterIdLst>
  <p:sldIdLst>
    <p:sldId id="256" r:id="rId3"/>
    <p:sldId id="260" r:id="rId4"/>
    <p:sldId id="257" r:id="rId5"/>
    <p:sldId id="258" r:id="rId6"/>
    <p:sldId id="259" r:id="rId7"/>
    <p:sldId id="262" r:id="rId8"/>
    <p:sldId id="263" r:id="rId9"/>
    <p:sldId id="261" r:id="rId10"/>
    <p:sldId id="265" r:id="rId11"/>
    <p:sldId id="264" r:id="rId12"/>
    <p:sldId id="268" r:id="rId13"/>
    <p:sldId id="269" r:id="rId14"/>
    <p:sldId id="270" r:id="rId15"/>
    <p:sldId id="267"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A196D2-EEE3-4EED-A294-379B1831DF59}" v="719" dt="2023-04-09T12:24:56.564"/>
    <p1510:client id="{9CEB1FD1-A981-4484-8E7C-E900C9C347DC}" v="2201" dt="2023-04-10T01:35:31.5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65" d="100"/>
          <a:sy n="65" d="100"/>
        </p:scale>
        <p:origin x="654" y="3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E91FA-9134-4896-AA2A-2E0B3898749F}" type="doc">
      <dgm:prSet loTypeId="urn:microsoft.com/office/officeart/2005/8/layout/vList2" loCatId="list" qsTypeId="urn:microsoft.com/office/officeart/2005/8/quickstyle/simple5" qsCatId="simple" csTypeId="urn:microsoft.com/office/officeart/2005/8/colors/colorful1" csCatId="colorful"/>
      <dgm:spPr/>
      <dgm:t>
        <a:bodyPr/>
        <a:lstStyle/>
        <a:p>
          <a:endParaRPr lang="en-US"/>
        </a:p>
      </dgm:t>
    </dgm:pt>
    <dgm:pt modelId="{DACE36BC-B8BB-448D-A2D8-4F0C2E05CFE4}">
      <dgm:prSet/>
      <dgm:spPr/>
      <dgm:t>
        <a:bodyPr/>
        <a:lstStyle/>
        <a:p>
          <a:r>
            <a:rPr lang="en-US" b="1" i="1">
              <a:latin typeface="Garamond" panose="02020404030301010803" pitchFamily="18" charset="0"/>
            </a:rPr>
            <a:t>Performance Metric</a:t>
          </a:r>
          <a:endParaRPr lang="en-US">
            <a:latin typeface="Garamond" panose="02020404030301010803" pitchFamily="18" charset="0"/>
          </a:endParaRPr>
        </a:p>
      </dgm:t>
    </dgm:pt>
    <dgm:pt modelId="{53780D24-A48A-42E9-86C6-439A0787A8C9}" type="parTrans" cxnId="{35A210EF-406E-42A6-8A47-C9A199451F6A}">
      <dgm:prSet/>
      <dgm:spPr/>
      <dgm:t>
        <a:bodyPr/>
        <a:lstStyle/>
        <a:p>
          <a:endParaRPr lang="en-US">
            <a:latin typeface="Garamond" panose="02020404030301010803" pitchFamily="18" charset="0"/>
          </a:endParaRPr>
        </a:p>
      </dgm:t>
    </dgm:pt>
    <dgm:pt modelId="{3083D228-6AEC-4453-BFD8-FE1367484D4F}" type="sibTrans" cxnId="{35A210EF-406E-42A6-8A47-C9A199451F6A}">
      <dgm:prSet/>
      <dgm:spPr/>
      <dgm:t>
        <a:bodyPr/>
        <a:lstStyle/>
        <a:p>
          <a:endParaRPr lang="en-US">
            <a:latin typeface="Garamond" panose="02020404030301010803" pitchFamily="18" charset="0"/>
          </a:endParaRPr>
        </a:p>
      </dgm:t>
    </dgm:pt>
    <dgm:pt modelId="{35D000DC-B7F8-4F14-A845-B64623A409C7}">
      <dgm:prSet/>
      <dgm:spPr/>
      <dgm:t>
        <a:bodyPr/>
        <a:lstStyle/>
        <a:p>
          <a:r>
            <a:rPr lang="en-US" b="1" i="1">
              <a:latin typeface="Garamond" panose="02020404030301010803" pitchFamily="18" charset="0"/>
            </a:rPr>
            <a:t>Tables with Number and meaning</a:t>
          </a:r>
          <a:endParaRPr lang="en-US">
            <a:latin typeface="Garamond" panose="02020404030301010803" pitchFamily="18" charset="0"/>
          </a:endParaRPr>
        </a:p>
      </dgm:t>
    </dgm:pt>
    <dgm:pt modelId="{D0E709E0-0542-40E1-AD36-50DFEB01B915}" type="parTrans" cxnId="{474BED56-AED8-4FF7-B4A9-A530E976AF85}">
      <dgm:prSet/>
      <dgm:spPr/>
      <dgm:t>
        <a:bodyPr/>
        <a:lstStyle/>
        <a:p>
          <a:endParaRPr lang="en-US">
            <a:latin typeface="Garamond" panose="02020404030301010803" pitchFamily="18" charset="0"/>
          </a:endParaRPr>
        </a:p>
      </dgm:t>
    </dgm:pt>
    <dgm:pt modelId="{FEDCFD67-21A8-4F9D-8986-65C5C987402E}" type="sibTrans" cxnId="{474BED56-AED8-4FF7-B4A9-A530E976AF85}">
      <dgm:prSet/>
      <dgm:spPr/>
      <dgm:t>
        <a:bodyPr/>
        <a:lstStyle/>
        <a:p>
          <a:endParaRPr lang="en-US">
            <a:latin typeface="Garamond" panose="02020404030301010803" pitchFamily="18" charset="0"/>
          </a:endParaRPr>
        </a:p>
      </dgm:t>
    </dgm:pt>
    <dgm:pt modelId="{EF691A1C-1077-469C-B5BA-B44A9B8B742C}">
      <dgm:prSet/>
      <dgm:spPr/>
      <dgm:t>
        <a:bodyPr/>
        <a:lstStyle/>
        <a:p>
          <a:r>
            <a:rPr lang="en-US" b="1" i="1">
              <a:latin typeface="Garamond" panose="02020404030301010803" pitchFamily="18" charset="0"/>
            </a:rPr>
            <a:t>Charts</a:t>
          </a:r>
          <a:endParaRPr lang="en-US">
            <a:latin typeface="Garamond" panose="02020404030301010803" pitchFamily="18" charset="0"/>
          </a:endParaRPr>
        </a:p>
      </dgm:t>
    </dgm:pt>
    <dgm:pt modelId="{BF803144-ACCD-4CF9-AD8B-9C4300503F6A}" type="parTrans" cxnId="{8092F0F3-287C-4A93-B9F1-7707F21F6CA7}">
      <dgm:prSet/>
      <dgm:spPr/>
      <dgm:t>
        <a:bodyPr/>
        <a:lstStyle/>
        <a:p>
          <a:endParaRPr lang="en-US">
            <a:latin typeface="Garamond" panose="02020404030301010803" pitchFamily="18" charset="0"/>
          </a:endParaRPr>
        </a:p>
      </dgm:t>
    </dgm:pt>
    <dgm:pt modelId="{0844BF01-DDA4-4A41-AC0E-B158E741F6D0}" type="sibTrans" cxnId="{8092F0F3-287C-4A93-B9F1-7707F21F6CA7}">
      <dgm:prSet/>
      <dgm:spPr/>
      <dgm:t>
        <a:bodyPr/>
        <a:lstStyle/>
        <a:p>
          <a:endParaRPr lang="en-US">
            <a:latin typeface="Garamond" panose="02020404030301010803" pitchFamily="18" charset="0"/>
          </a:endParaRPr>
        </a:p>
      </dgm:t>
    </dgm:pt>
    <dgm:pt modelId="{666A7804-63E4-4494-90F5-48D784A1F582}">
      <dgm:prSet/>
      <dgm:spPr/>
      <dgm:t>
        <a:bodyPr/>
        <a:lstStyle/>
        <a:p>
          <a:r>
            <a:rPr lang="en-US" b="1" i="1">
              <a:latin typeface="Garamond" panose="02020404030301010803" pitchFamily="18" charset="0"/>
            </a:rPr>
            <a:t>Human readable caption outputs</a:t>
          </a:r>
          <a:endParaRPr lang="en-US">
            <a:latin typeface="Garamond" panose="02020404030301010803" pitchFamily="18" charset="0"/>
          </a:endParaRPr>
        </a:p>
      </dgm:t>
    </dgm:pt>
    <dgm:pt modelId="{265FE94B-801C-4F31-9578-68684F39C50A}" type="parTrans" cxnId="{7868B8D8-44D1-453B-8623-885942CD77C2}">
      <dgm:prSet/>
      <dgm:spPr/>
      <dgm:t>
        <a:bodyPr/>
        <a:lstStyle/>
        <a:p>
          <a:endParaRPr lang="en-US">
            <a:latin typeface="Garamond" panose="02020404030301010803" pitchFamily="18" charset="0"/>
          </a:endParaRPr>
        </a:p>
      </dgm:t>
    </dgm:pt>
    <dgm:pt modelId="{410B0E64-BB8B-44E5-9D9A-FAEDDCF35FB0}" type="sibTrans" cxnId="{7868B8D8-44D1-453B-8623-885942CD77C2}">
      <dgm:prSet/>
      <dgm:spPr/>
      <dgm:t>
        <a:bodyPr/>
        <a:lstStyle/>
        <a:p>
          <a:endParaRPr lang="en-US">
            <a:latin typeface="Garamond" panose="02020404030301010803" pitchFamily="18" charset="0"/>
          </a:endParaRPr>
        </a:p>
      </dgm:t>
    </dgm:pt>
    <dgm:pt modelId="{DFA03B4D-8543-4845-A03D-A5D62DB416E7}" type="pres">
      <dgm:prSet presAssocID="{7D7E91FA-9134-4896-AA2A-2E0B3898749F}" presName="linear" presStyleCnt="0">
        <dgm:presLayoutVars>
          <dgm:animLvl val="lvl"/>
          <dgm:resizeHandles val="exact"/>
        </dgm:presLayoutVars>
      </dgm:prSet>
      <dgm:spPr/>
    </dgm:pt>
    <dgm:pt modelId="{A6936FBB-7D85-460E-A6EE-814EEFBA011D}" type="pres">
      <dgm:prSet presAssocID="{DACE36BC-B8BB-448D-A2D8-4F0C2E05CFE4}" presName="parentText" presStyleLbl="node1" presStyleIdx="0" presStyleCnt="4">
        <dgm:presLayoutVars>
          <dgm:chMax val="0"/>
          <dgm:bulletEnabled val="1"/>
        </dgm:presLayoutVars>
      </dgm:prSet>
      <dgm:spPr/>
    </dgm:pt>
    <dgm:pt modelId="{45D12636-F12E-4323-B5D4-AC0B2288D203}" type="pres">
      <dgm:prSet presAssocID="{3083D228-6AEC-4453-BFD8-FE1367484D4F}" presName="spacer" presStyleCnt="0"/>
      <dgm:spPr/>
    </dgm:pt>
    <dgm:pt modelId="{0463D7EF-87CC-41E2-AB13-EAAE67BD47EB}" type="pres">
      <dgm:prSet presAssocID="{35D000DC-B7F8-4F14-A845-B64623A409C7}" presName="parentText" presStyleLbl="node1" presStyleIdx="1" presStyleCnt="4">
        <dgm:presLayoutVars>
          <dgm:chMax val="0"/>
          <dgm:bulletEnabled val="1"/>
        </dgm:presLayoutVars>
      </dgm:prSet>
      <dgm:spPr/>
    </dgm:pt>
    <dgm:pt modelId="{E2675B7D-3DBD-45AE-B7B0-B46A5A3E07AB}" type="pres">
      <dgm:prSet presAssocID="{FEDCFD67-21A8-4F9D-8986-65C5C987402E}" presName="spacer" presStyleCnt="0"/>
      <dgm:spPr/>
    </dgm:pt>
    <dgm:pt modelId="{DD0A42DC-9C54-4BB1-8E9E-CB30D5A1B32E}" type="pres">
      <dgm:prSet presAssocID="{EF691A1C-1077-469C-B5BA-B44A9B8B742C}" presName="parentText" presStyleLbl="node1" presStyleIdx="2" presStyleCnt="4">
        <dgm:presLayoutVars>
          <dgm:chMax val="0"/>
          <dgm:bulletEnabled val="1"/>
        </dgm:presLayoutVars>
      </dgm:prSet>
      <dgm:spPr/>
    </dgm:pt>
    <dgm:pt modelId="{6291133E-D8B0-4E4D-B6B3-6B7FA59787C0}" type="pres">
      <dgm:prSet presAssocID="{0844BF01-DDA4-4A41-AC0E-B158E741F6D0}" presName="spacer" presStyleCnt="0"/>
      <dgm:spPr/>
    </dgm:pt>
    <dgm:pt modelId="{64257B73-733E-4528-B69F-5012D2EFAABD}" type="pres">
      <dgm:prSet presAssocID="{666A7804-63E4-4494-90F5-48D784A1F582}" presName="parentText" presStyleLbl="node1" presStyleIdx="3" presStyleCnt="4">
        <dgm:presLayoutVars>
          <dgm:chMax val="0"/>
          <dgm:bulletEnabled val="1"/>
        </dgm:presLayoutVars>
      </dgm:prSet>
      <dgm:spPr/>
    </dgm:pt>
  </dgm:ptLst>
  <dgm:cxnLst>
    <dgm:cxn modelId="{05A4DA2F-F45D-4039-8985-90222BCDEA60}" type="presOf" srcId="{DACE36BC-B8BB-448D-A2D8-4F0C2E05CFE4}" destId="{A6936FBB-7D85-460E-A6EE-814EEFBA011D}" srcOrd="0" destOrd="0" presId="urn:microsoft.com/office/officeart/2005/8/layout/vList2"/>
    <dgm:cxn modelId="{BA48C235-75A2-4509-A50B-15C8453B05F4}" type="presOf" srcId="{666A7804-63E4-4494-90F5-48D784A1F582}" destId="{64257B73-733E-4528-B69F-5012D2EFAABD}" srcOrd="0" destOrd="0" presId="urn:microsoft.com/office/officeart/2005/8/layout/vList2"/>
    <dgm:cxn modelId="{67F11F67-3A9B-4F77-9905-748B1AC8FA5D}" type="presOf" srcId="{35D000DC-B7F8-4F14-A845-B64623A409C7}" destId="{0463D7EF-87CC-41E2-AB13-EAAE67BD47EB}" srcOrd="0" destOrd="0" presId="urn:microsoft.com/office/officeart/2005/8/layout/vList2"/>
    <dgm:cxn modelId="{474BED56-AED8-4FF7-B4A9-A530E976AF85}" srcId="{7D7E91FA-9134-4896-AA2A-2E0B3898749F}" destId="{35D000DC-B7F8-4F14-A845-B64623A409C7}" srcOrd="1" destOrd="0" parTransId="{D0E709E0-0542-40E1-AD36-50DFEB01B915}" sibTransId="{FEDCFD67-21A8-4F9D-8986-65C5C987402E}"/>
    <dgm:cxn modelId="{86FC195A-355E-4702-A63E-B1D6E4E8D27A}" type="presOf" srcId="{EF691A1C-1077-469C-B5BA-B44A9B8B742C}" destId="{DD0A42DC-9C54-4BB1-8E9E-CB30D5A1B32E}" srcOrd="0" destOrd="0" presId="urn:microsoft.com/office/officeart/2005/8/layout/vList2"/>
    <dgm:cxn modelId="{940AAF8E-237D-4116-89EC-6B68289097B3}" type="presOf" srcId="{7D7E91FA-9134-4896-AA2A-2E0B3898749F}" destId="{DFA03B4D-8543-4845-A03D-A5D62DB416E7}" srcOrd="0" destOrd="0" presId="urn:microsoft.com/office/officeart/2005/8/layout/vList2"/>
    <dgm:cxn modelId="{7868B8D8-44D1-453B-8623-885942CD77C2}" srcId="{7D7E91FA-9134-4896-AA2A-2E0B3898749F}" destId="{666A7804-63E4-4494-90F5-48D784A1F582}" srcOrd="3" destOrd="0" parTransId="{265FE94B-801C-4F31-9578-68684F39C50A}" sibTransId="{410B0E64-BB8B-44E5-9D9A-FAEDDCF35FB0}"/>
    <dgm:cxn modelId="{35A210EF-406E-42A6-8A47-C9A199451F6A}" srcId="{7D7E91FA-9134-4896-AA2A-2E0B3898749F}" destId="{DACE36BC-B8BB-448D-A2D8-4F0C2E05CFE4}" srcOrd="0" destOrd="0" parTransId="{53780D24-A48A-42E9-86C6-439A0787A8C9}" sibTransId="{3083D228-6AEC-4453-BFD8-FE1367484D4F}"/>
    <dgm:cxn modelId="{8092F0F3-287C-4A93-B9F1-7707F21F6CA7}" srcId="{7D7E91FA-9134-4896-AA2A-2E0B3898749F}" destId="{EF691A1C-1077-469C-B5BA-B44A9B8B742C}" srcOrd="2" destOrd="0" parTransId="{BF803144-ACCD-4CF9-AD8B-9C4300503F6A}" sibTransId="{0844BF01-DDA4-4A41-AC0E-B158E741F6D0}"/>
    <dgm:cxn modelId="{22F44C74-3D67-4661-BECE-94C81388FA22}" type="presParOf" srcId="{DFA03B4D-8543-4845-A03D-A5D62DB416E7}" destId="{A6936FBB-7D85-460E-A6EE-814EEFBA011D}" srcOrd="0" destOrd="0" presId="urn:microsoft.com/office/officeart/2005/8/layout/vList2"/>
    <dgm:cxn modelId="{377781E6-958A-4048-824D-1DDAF4731804}" type="presParOf" srcId="{DFA03B4D-8543-4845-A03D-A5D62DB416E7}" destId="{45D12636-F12E-4323-B5D4-AC0B2288D203}" srcOrd="1" destOrd="0" presId="urn:microsoft.com/office/officeart/2005/8/layout/vList2"/>
    <dgm:cxn modelId="{C70132E3-06F8-4ABF-934D-1563CB03E965}" type="presParOf" srcId="{DFA03B4D-8543-4845-A03D-A5D62DB416E7}" destId="{0463D7EF-87CC-41E2-AB13-EAAE67BD47EB}" srcOrd="2" destOrd="0" presId="urn:microsoft.com/office/officeart/2005/8/layout/vList2"/>
    <dgm:cxn modelId="{E1892A6A-1C62-434C-AC23-1A96D0DCC796}" type="presParOf" srcId="{DFA03B4D-8543-4845-A03D-A5D62DB416E7}" destId="{E2675B7D-3DBD-45AE-B7B0-B46A5A3E07AB}" srcOrd="3" destOrd="0" presId="urn:microsoft.com/office/officeart/2005/8/layout/vList2"/>
    <dgm:cxn modelId="{97E41619-C86C-442C-A824-0FEA74FC925B}" type="presParOf" srcId="{DFA03B4D-8543-4845-A03D-A5D62DB416E7}" destId="{DD0A42DC-9C54-4BB1-8E9E-CB30D5A1B32E}" srcOrd="4" destOrd="0" presId="urn:microsoft.com/office/officeart/2005/8/layout/vList2"/>
    <dgm:cxn modelId="{1F597167-F436-4423-AB9C-184A68BA4BCF}" type="presParOf" srcId="{DFA03B4D-8543-4845-A03D-A5D62DB416E7}" destId="{6291133E-D8B0-4E4D-B6B3-6B7FA59787C0}" srcOrd="5" destOrd="0" presId="urn:microsoft.com/office/officeart/2005/8/layout/vList2"/>
    <dgm:cxn modelId="{EA3ED5A5-2851-4977-954F-DD70112F0AB1}" type="presParOf" srcId="{DFA03B4D-8543-4845-A03D-A5D62DB416E7}" destId="{64257B73-733E-4528-B69F-5012D2EFAABD}"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36FBB-7D85-460E-A6EE-814EEFBA011D}">
      <dsp:nvSpPr>
        <dsp:cNvPr id="0" name=""/>
        <dsp:cNvSpPr/>
      </dsp:nvSpPr>
      <dsp:spPr>
        <a:xfrm>
          <a:off x="0" y="43648"/>
          <a:ext cx="10515600" cy="93600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1" kern="1200">
              <a:latin typeface="Garamond" panose="02020404030301010803" pitchFamily="18" charset="0"/>
            </a:rPr>
            <a:t>Performance Metric</a:t>
          </a:r>
          <a:endParaRPr lang="en-US" sz="4000" kern="1200">
            <a:latin typeface="Garamond" panose="02020404030301010803" pitchFamily="18" charset="0"/>
          </a:endParaRPr>
        </a:p>
      </dsp:txBody>
      <dsp:txXfrm>
        <a:off x="45692" y="89340"/>
        <a:ext cx="10424216" cy="844616"/>
      </dsp:txXfrm>
    </dsp:sp>
    <dsp:sp modelId="{0463D7EF-87CC-41E2-AB13-EAAE67BD47EB}">
      <dsp:nvSpPr>
        <dsp:cNvPr id="0" name=""/>
        <dsp:cNvSpPr/>
      </dsp:nvSpPr>
      <dsp:spPr>
        <a:xfrm>
          <a:off x="0" y="1094848"/>
          <a:ext cx="10515600" cy="9360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1" kern="1200">
              <a:latin typeface="Garamond" panose="02020404030301010803" pitchFamily="18" charset="0"/>
            </a:rPr>
            <a:t>Tables with Number and meaning</a:t>
          </a:r>
          <a:endParaRPr lang="en-US" sz="4000" kern="1200">
            <a:latin typeface="Garamond" panose="02020404030301010803" pitchFamily="18" charset="0"/>
          </a:endParaRPr>
        </a:p>
      </dsp:txBody>
      <dsp:txXfrm>
        <a:off x="45692" y="1140540"/>
        <a:ext cx="10424216" cy="844616"/>
      </dsp:txXfrm>
    </dsp:sp>
    <dsp:sp modelId="{DD0A42DC-9C54-4BB1-8E9E-CB30D5A1B32E}">
      <dsp:nvSpPr>
        <dsp:cNvPr id="0" name=""/>
        <dsp:cNvSpPr/>
      </dsp:nvSpPr>
      <dsp:spPr>
        <a:xfrm>
          <a:off x="0" y="2146048"/>
          <a:ext cx="10515600" cy="9360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1" kern="1200">
              <a:latin typeface="Garamond" panose="02020404030301010803" pitchFamily="18" charset="0"/>
            </a:rPr>
            <a:t>Charts</a:t>
          </a:r>
          <a:endParaRPr lang="en-US" sz="4000" kern="1200">
            <a:latin typeface="Garamond" panose="02020404030301010803" pitchFamily="18" charset="0"/>
          </a:endParaRPr>
        </a:p>
      </dsp:txBody>
      <dsp:txXfrm>
        <a:off x="45692" y="2191740"/>
        <a:ext cx="10424216" cy="844616"/>
      </dsp:txXfrm>
    </dsp:sp>
    <dsp:sp modelId="{64257B73-733E-4528-B69F-5012D2EFAABD}">
      <dsp:nvSpPr>
        <dsp:cNvPr id="0" name=""/>
        <dsp:cNvSpPr/>
      </dsp:nvSpPr>
      <dsp:spPr>
        <a:xfrm>
          <a:off x="0" y="3197248"/>
          <a:ext cx="10515600" cy="93600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l" defTabSz="1778000">
            <a:lnSpc>
              <a:spcPct val="90000"/>
            </a:lnSpc>
            <a:spcBef>
              <a:spcPct val="0"/>
            </a:spcBef>
            <a:spcAft>
              <a:spcPct val="35000"/>
            </a:spcAft>
            <a:buNone/>
          </a:pPr>
          <a:r>
            <a:rPr lang="en-US" sz="4000" b="1" i="1" kern="1200">
              <a:latin typeface="Garamond" panose="02020404030301010803" pitchFamily="18" charset="0"/>
            </a:rPr>
            <a:t>Human readable caption outputs</a:t>
          </a:r>
          <a:endParaRPr lang="en-US" sz="4000" kern="1200">
            <a:latin typeface="Garamond" panose="02020404030301010803" pitchFamily="18" charset="0"/>
          </a:endParaRPr>
        </a:p>
      </dsp:txBody>
      <dsp:txXfrm>
        <a:off x="45692" y="3242940"/>
        <a:ext cx="10424216" cy="8446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4/10/2023</a:t>
            </a:fld>
            <a:endParaRPr lang="en-US"/>
          </a:p>
        </p:txBody>
      </p:sp>
      <p:sp>
        <p:nvSpPr>
          <p:cNvPr id="5" name="Footer Placeholder 4"/>
          <p:cNvSpPr>
            <a:spLocks noGrp="1"/>
          </p:cNvSpPr>
          <p:nvPr>
            <p:ph type="ftr" sz="quarter" idx="11"/>
          </p:nvPr>
        </p:nvSpPr>
        <p:spPr/>
        <p:txBody>
          <a:bodyPr/>
          <a:lstStyle/>
          <a:p>
            <a:r>
              <a:rPr lang="en-US"/>
              <a:t>GROUP 4 CDS B4​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4/10/2023</a:t>
            </a:fld>
            <a:endParaRPr lang="en-US"/>
          </a:p>
        </p:txBody>
      </p:sp>
      <p:sp>
        <p:nvSpPr>
          <p:cNvPr id="5" name="Footer Placeholder 4"/>
          <p:cNvSpPr>
            <a:spLocks noGrp="1"/>
          </p:cNvSpPr>
          <p:nvPr>
            <p:ph type="ftr" sz="quarter" idx="11"/>
          </p:nvPr>
        </p:nvSpPr>
        <p:spPr/>
        <p:txBody>
          <a:bodyPr/>
          <a:lstStyle/>
          <a:p>
            <a:r>
              <a:rPr lang="en-US"/>
              <a:t>GROUP 4 CDS B4​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4/10/2023</a:t>
            </a:fld>
            <a:endParaRPr lang="en-US"/>
          </a:p>
        </p:txBody>
      </p:sp>
      <p:sp>
        <p:nvSpPr>
          <p:cNvPr id="5" name="Footer Placeholder 4"/>
          <p:cNvSpPr>
            <a:spLocks noGrp="1"/>
          </p:cNvSpPr>
          <p:nvPr>
            <p:ph type="ftr" sz="quarter" idx="11"/>
          </p:nvPr>
        </p:nvSpPr>
        <p:spPr/>
        <p:txBody>
          <a:bodyPr/>
          <a:lstStyle/>
          <a:p>
            <a:r>
              <a:rPr lang="en-US"/>
              <a:t>GROUP 4 CDS B4​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dirty="0"/>
              <a:t>Click to edit Master title style</a:t>
            </a:r>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631799807"/>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dirty="0"/>
              <a:t>Click to edit Master title style</a:t>
            </a:r>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33964501"/>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GROUP 4 CDS B4​</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dirty="0"/>
              <a:t>Click to edit Master title style</a:t>
            </a:r>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81789449"/>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GROUP 4 CDS B4​</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p:txBody>
          <a:bodyPr>
            <a:noAutofit/>
          </a:bodyPr>
          <a:lstStyle/>
          <a:p>
            <a:r>
              <a:rPr lang="en-US"/>
              <a:t>GROUP 4 CDS B4​</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dirty="0"/>
              <a:t>Click to edit Master title style</a:t>
            </a:r>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dirty="0"/>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GROUP 4 CDS B4​</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4/10/2023</a:t>
            </a:fld>
            <a:endParaRPr lang="en-US"/>
          </a:p>
        </p:txBody>
      </p:sp>
      <p:sp>
        <p:nvSpPr>
          <p:cNvPr id="5" name="Footer Placeholder 4"/>
          <p:cNvSpPr>
            <a:spLocks noGrp="1"/>
          </p:cNvSpPr>
          <p:nvPr>
            <p:ph type="ftr" sz="quarter" idx="11"/>
          </p:nvPr>
        </p:nvSpPr>
        <p:spPr/>
        <p:txBody>
          <a:bodyPr/>
          <a:lstStyle/>
          <a:p>
            <a:r>
              <a:rPr lang="en-US"/>
              <a:t>GROUP 4 CDS B4​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GROUP 4 CDS B4​</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GROUP 4 CDS B4​</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dirty="0"/>
              <a:t>Click to edit Master text styles</a:t>
            </a:r>
          </a:p>
        </p:txBody>
      </p:sp>
    </p:spTree>
    <p:extLst>
      <p:ext uri="{BB962C8B-B14F-4D97-AF65-F5344CB8AC3E}">
        <p14:creationId xmlns:p14="http://schemas.microsoft.com/office/powerpoint/2010/main" val="872516218"/>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dirty="0"/>
              <a:t>Click to edit Master title style</a:t>
            </a:r>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dirty="0"/>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dirty="0"/>
              <a:t>Click to edit Master title style</a:t>
            </a:r>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GROUP 4 CDS B4​</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dirty="0"/>
              <a:t>Click to edit Master text styles</a:t>
            </a:r>
          </a:p>
        </p:txBody>
      </p:sp>
    </p:spTree>
    <p:extLst>
      <p:ext uri="{BB962C8B-B14F-4D97-AF65-F5344CB8AC3E}">
        <p14:creationId xmlns:p14="http://schemas.microsoft.com/office/powerpoint/2010/main" val="1268954110"/>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dirty="0"/>
              <a:t>Click to edit Master title style</a:t>
            </a:r>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GROUP 4 CDS B4​</a:t>
            </a:r>
            <a:endParaRPr lang="en-US" dirty="0"/>
          </a:p>
        </p:txBody>
      </p:sp>
    </p:spTree>
    <p:extLst>
      <p:ext uri="{BB962C8B-B14F-4D97-AF65-F5344CB8AC3E}">
        <p14:creationId xmlns:p14="http://schemas.microsoft.com/office/powerpoint/2010/main" val="4248485793"/>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dirty="0"/>
              <a:t>Click to edit Master title style</a:t>
            </a:r>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72898826"/>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GROUP 4 CDS B4​</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dirty="0"/>
              <a:t>Click to edit Master title style</a:t>
            </a:r>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0832128"/>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GROUP 4 CDS B4​</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GROUP 4 CDS B4​</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4/10/2023</a:t>
            </a:fld>
            <a:endParaRPr lang="en-US"/>
          </a:p>
        </p:txBody>
      </p:sp>
      <p:sp>
        <p:nvSpPr>
          <p:cNvPr id="5" name="Footer Placeholder 4"/>
          <p:cNvSpPr>
            <a:spLocks noGrp="1"/>
          </p:cNvSpPr>
          <p:nvPr>
            <p:ph type="ftr" sz="quarter" idx="11"/>
          </p:nvPr>
        </p:nvSpPr>
        <p:spPr/>
        <p:txBody>
          <a:bodyPr/>
          <a:lstStyle/>
          <a:p>
            <a:r>
              <a:rPr lang="en-US"/>
              <a:t>GROUP 4 CDS B4​</a:t>
            </a:r>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GROUP 4 CDS B4​</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GROUP 4 CDS B4​</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4/10/2023</a:t>
            </a:fld>
            <a:endParaRPr lang="en-US"/>
          </a:p>
        </p:txBody>
      </p:sp>
      <p:sp>
        <p:nvSpPr>
          <p:cNvPr id="6" name="Footer Placeholder 5"/>
          <p:cNvSpPr>
            <a:spLocks noGrp="1"/>
          </p:cNvSpPr>
          <p:nvPr>
            <p:ph type="ftr" sz="quarter" idx="11"/>
          </p:nvPr>
        </p:nvSpPr>
        <p:spPr/>
        <p:txBody>
          <a:bodyPr/>
          <a:lstStyle/>
          <a:p>
            <a:r>
              <a:rPr lang="en-US"/>
              <a:t>GROUP 4 CDS B4​</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4/10/2023</a:t>
            </a:fld>
            <a:endParaRPr lang="en-US"/>
          </a:p>
        </p:txBody>
      </p:sp>
      <p:sp>
        <p:nvSpPr>
          <p:cNvPr id="8" name="Footer Placeholder 7"/>
          <p:cNvSpPr>
            <a:spLocks noGrp="1"/>
          </p:cNvSpPr>
          <p:nvPr>
            <p:ph type="ftr" sz="quarter" idx="11"/>
          </p:nvPr>
        </p:nvSpPr>
        <p:spPr/>
        <p:txBody>
          <a:bodyPr/>
          <a:lstStyle/>
          <a:p>
            <a:r>
              <a:rPr lang="en-US"/>
              <a:t>GROUP 4 CDS B4​</a:t>
            </a:r>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4/10/2023</a:t>
            </a:fld>
            <a:endParaRPr lang="en-US"/>
          </a:p>
        </p:txBody>
      </p:sp>
      <p:sp>
        <p:nvSpPr>
          <p:cNvPr id="4" name="Footer Placeholder 3"/>
          <p:cNvSpPr>
            <a:spLocks noGrp="1"/>
          </p:cNvSpPr>
          <p:nvPr>
            <p:ph type="ftr" sz="quarter" idx="11"/>
          </p:nvPr>
        </p:nvSpPr>
        <p:spPr/>
        <p:txBody>
          <a:bodyPr/>
          <a:lstStyle/>
          <a:p>
            <a:r>
              <a:rPr lang="en-US"/>
              <a:t>GROUP 4 CDS B4​</a:t>
            </a:r>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4/10/2023</a:t>
            </a:fld>
            <a:endParaRPr lang="en-US"/>
          </a:p>
        </p:txBody>
      </p:sp>
      <p:sp>
        <p:nvSpPr>
          <p:cNvPr id="3" name="Footer Placeholder 2"/>
          <p:cNvSpPr>
            <a:spLocks noGrp="1"/>
          </p:cNvSpPr>
          <p:nvPr>
            <p:ph type="ftr" sz="quarter" idx="11"/>
          </p:nvPr>
        </p:nvSpPr>
        <p:spPr/>
        <p:txBody>
          <a:bodyPr/>
          <a:lstStyle/>
          <a:p>
            <a:r>
              <a:rPr lang="en-US"/>
              <a:t>GROUP 4 CDS B4​</a:t>
            </a:r>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4/10/2023</a:t>
            </a:fld>
            <a:endParaRPr lang="en-US"/>
          </a:p>
        </p:txBody>
      </p:sp>
      <p:sp>
        <p:nvSpPr>
          <p:cNvPr id="6" name="Footer Placeholder 5"/>
          <p:cNvSpPr>
            <a:spLocks noGrp="1"/>
          </p:cNvSpPr>
          <p:nvPr>
            <p:ph type="ftr" sz="quarter" idx="11"/>
          </p:nvPr>
        </p:nvSpPr>
        <p:spPr/>
        <p:txBody>
          <a:bodyPr/>
          <a:lstStyle/>
          <a:p>
            <a:r>
              <a:rPr lang="en-US"/>
              <a:t>GROUP 4 CDS B4​</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4/10/2023</a:t>
            </a:fld>
            <a:endParaRPr lang="en-US"/>
          </a:p>
        </p:txBody>
      </p:sp>
      <p:sp>
        <p:nvSpPr>
          <p:cNvPr id="6" name="Footer Placeholder 5"/>
          <p:cNvSpPr>
            <a:spLocks noGrp="1"/>
          </p:cNvSpPr>
          <p:nvPr>
            <p:ph type="ftr" sz="quarter" idx="11"/>
          </p:nvPr>
        </p:nvSpPr>
        <p:spPr/>
        <p:txBody>
          <a:bodyPr/>
          <a:lstStyle/>
          <a:p>
            <a:r>
              <a:rPr lang="en-US"/>
              <a:t>GROUP 4 CDS B4​</a:t>
            </a:r>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GROUP 4 CDS B4​</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7" r:id="rId3"/>
    <p:sldLayoutId id="2147483678" r:id="rId4"/>
    <p:sldLayoutId id="2147483665" r:id="rId5"/>
    <p:sldLayoutId id="2147483666"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GROUP 4 CDS B4​</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owardsdatascience.com/using-machine-learning-to-generate-captions-for-images-f9a5797f31d6" TargetMode="External"/><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linkedin.com/pulse/captioning-subtitling-solutions-market-size-growth-industry-reports#:~:text=The%20global%20Captioning%20and%20Subtitling%20Solution%20market%20size,%28CAGR%29%20of%207.7%25%20during%20the%20forecast%20period%202021-2027." TargetMode="Externa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jpeg"/><Relationship Id="rId7" Type="http://schemas.openxmlformats.org/officeDocument/2006/relationships/image" Target="../media/image27.jpeg"/><Relationship Id="rId2" Type="http://schemas.openxmlformats.org/officeDocument/2006/relationships/image" Target="../media/image2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5" name="Rectangle 1044">
            <a:extLst>
              <a:ext uri="{FF2B5EF4-FFF2-40B4-BE49-F238E27FC236}">
                <a16:creationId xmlns:a16="http://schemas.microsoft.com/office/drawing/2014/main" id="{5F18414D-1626-4996-AACB-23D3DE45B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ctrTitle"/>
          </p:nvPr>
        </p:nvSpPr>
        <p:spPr>
          <a:xfrm>
            <a:off x="265471" y="707132"/>
            <a:ext cx="7299408" cy="2387600"/>
          </a:xfrm>
        </p:spPr>
        <p:txBody>
          <a:bodyPr>
            <a:normAutofit/>
          </a:bodyPr>
          <a:lstStyle/>
          <a:p>
            <a:pPr algn="l"/>
            <a:r>
              <a:rPr lang="en-US" sz="4000" cap="all" dirty="0">
                <a:solidFill>
                  <a:schemeClr val="bg1"/>
                </a:solidFill>
                <a:latin typeface="Garamond" panose="02020404030301010803" pitchFamily="18" charset="0"/>
              </a:rPr>
              <a:t>IMAGE</a:t>
            </a:r>
            <a:r>
              <a:rPr lang="en-US" sz="1600" cap="all" dirty="0">
                <a:solidFill>
                  <a:schemeClr val="bg1"/>
                </a:solidFill>
                <a:latin typeface="Garamond" panose="02020404030301010803" pitchFamily="18" charset="0"/>
              </a:rPr>
              <a:t> </a:t>
            </a:r>
            <a:r>
              <a:rPr lang="en-US" sz="4000" cap="all" dirty="0">
                <a:solidFill>
                  <a:schemeClr val="bg1"/>
                </a:solidFill>
                <a:latin typeface="Garamond" panose="02020404030301010803" pitchFamily="18" charset="0"/>
              </a:rPr>
              <a:t>CAPTIONING</a:t>
            </a:r>
            <a:r>
              <a:rPr lang="en-US" sz="1600" cap="all" dirty="0">
                <a:solidFill>
                  <a:schemeClr val="bg1"/>
                </a:solidFill>
                <a:latin typeface="Garamond" panose="02020404030301010803" pitchFamily="18" charset="0"/>
              </a:rPr>
              <a:t> </a:t>
            </a:r>
            <a:r>
              <a:rPr lang="en-US" sz="4000" cap="all" dirty="0">
                <a:solidFill>
                  <a:schemeClr val="bg1"/>
                </a:solidFill>
                <a:latin typeface="Garamond" panose="02020404030301010803" pitchFamily="18" charset="0"/>
              </a:rPr>
              <a:t>USING </a:t>
            </a:r>
            <a:br>
              <a:rPr lang="en-US" sz="4000" cap="all" dirty="0">
                <a:solidFill>
                  <a:schemeClr val="bg1"/>
                </a:solidFill>
                <a:latin typeface="Garamond" panose="02020404030301010803" pitchFamily="18" charset="0"/>
              </a:rPr>
            </a:br>
            <a:r>
              <a:rPr lang="en-US" sz="4000" cap="all" dirty="0">
                <a:solidFill>
                  <a:schemeClr val="bg1"/>
                </a:solidFill>
                <a:latin typeface="Garamond" panose="02020404030301010803" pitchFamily="18" charset="0"/>
              </a:rPr>
              <a:t>A</a:t>
            </a:r>
            <a:r>
              <a:rPr lang="en-US" sz="1600" cap="all" dirty="0">
                <a:solidFill>
                  <a:schemeClr val="bg1"/>
                </a:solidFill>
                <a:latin typeface="Garamond" panose="02020404030301010803" pitchFamily="18" charset="0"/>
              </a:rPr>
              <a:t> </a:t>
            </a:r>
            <a:r>
              <a:rPr lang="en-US" sz="4000" cap="all" dirty="0">
                <a:solidFill>
                  <a:schemeClr val="bg1"/>
                </a:solidFill>
                <a:latin typeface="Garamond" panose="02020404030301010803" pitchFamily="18" charset="0"/>
              </a:rPr>
              <a:t>CNN</a:t>
            </a:r>
            <a:r>
              <a:rPr lang="en-US" sz="1800" cap="all" dirty="0">
                <a:solidFill>
                  <a:schemeClr val="bg1"/>
                </a:solidFill>
                <a:latin typeface="Garamond" panose="02020404030301010803" pitchFamily="18" charset="0"/>
              </a:rPr>
              <a:t> </a:t>
            </a:r>
            <a:r>
              <a:rPr lang="en-US" sz="4000" cap="all" dirty="0">
                <a:solidFill>
                  <a:schemeClr val="bg1"/>
                </a:solidFill>
                <a:latin typeface="Garamond" panose="02020404030301010803" pitchFamily="18" charset="0"/>
              </a:rPr>
              <a:t>AND</a:t>
            </a:r>
            <a:r>
              <a:rPr lang="en-US" sz="1800" cap="all" dirty="0">
                <a:solidFill>
                  <a:schemeClr val="bg1"/>
                </a:solidFill>
                <a:latin typeface="Garamond" panose="02020404030301010803" pitchFamily="18" charset="0"/>
              </a:rPr>
              <a:t> </a:t>
            </a:r>
            <a:r>
              <a:rPr lang="en-US" sz="4000" cap="all" dirty="0">
                <a:solidFill>
                  <a:schemeClr val="bg1"/>
                </a:solidFill>
                <a:latin typeface="Garamond" panose="02020404030301010803" pitchFamily="18" charset="0"/>
              </a:rPr>
              <a:t>A TRANSFORMER</a:t>
            </a:r>
            <a:endParaRPr lang="en-US" sz="4000" dirty="0">
              <a:solidFill>
                <a:schemeClr val="bg1"/>
              </a:solidFill>
              <a:latin typeface="Garamond" panose="02020404030301010803" pitchFamily="18" charset="0"/>
            </a:endParaRPr>
          </a:p>
        </p:txBody>
      </p:sp>
      <p:sp>
        <p:nvSpPr>
          <p:cNvPr id="3" name="Subtitle 2"/>
          <p:cNvSpPr>
            <a:spLocks noGrp="1"/>
          </p:cNvSpPr>
          <p:nvPr>
            <p:ph type="subTitle" idx="1"/>
          </p:nvPr>
        </p:nvSpPr>
        <p:spPr>
          <a:xfrm>
            <a:off x="480447" y="3417374"/>
            <a:ext cx="3667124" cy="2201159"/>
          </a:xfrm>
        </p:spPr>
        <p:txBody>
          <a:bodyPr vert="horz" lIns="91440" tIns="45720" rIns="91440" bIns="45720" rtlCol="0">
            <a:normAutofit/>
          </a:bodyPr>
          <a:lstStyle/>
          <a:p>
            <a:pPr algn="l"/>
            <a:r>
              <a:rPr lang="en-US" sz="2800" dirty="0">
                <a:solidFill>
                  <a:schemeClr val="bg1"/>
                </a:solidFill>
                <a:latin typeface="Garamond" panose="02020404030301010803" pitchFamily="18" charset="0"/>
                <a:ea typeface="+mn-lt"/>
                <a:cs typeface="+mn-lt"/>
              </a:rPr>
              <a:t>Group #4, CDS B4</a:t>
            </a:r>
          </a:p>
          <a:p>
            <a:pPr algn="l"/>
            <a:r>
              <a:rPr lang="en-US" sz="2800" dirty="0">
                <a:solidFill>
                  <a:schemeClr val="bg1"/>
                </a:solidFill>
                <a:latin typeface="Garamond" panose="02020404030301010803" pitchFamily="18" charset="0"/>
                <a:cs typeface="Calibri" panose="020F0502020204030204"/>
              </a:rPr>
              <a:t>10-Apr-2023</a:t>
            </a:r>
          </a:p>
          <a:p>
            <a:pPr algn="l"/>
            <a:r>
              <a:rPr lang="en-US" sz="2800" dirty="0">
                <a:solidFill>
                  <a:schemeClr val="bg1"/>
                </a:solidFill>
                <a:latin typeface="Garamond" panose="02020404030301010803" pitchFamily="18" charset="0"/>
                <a:cs typeface="Calibri" panose="020F0502020204030204"/>
              </a:rPr>
              <a:t>Version 0.01</a:t>
            </a:r>
          </a:p>
        </p:txBody>
      </p:sp>
      <p:cxnSp>
        <p:nvCxnSpPr>
          <p:cNvPr id="1047" name="Straight Connector 1046">
            <a:extLst>
              <a:ext uri="{FF2B5EF4-FFF2-40B4-BE49-F238E27FC236}">
                <a16:creationId xmlns:a16="http://schemas.microsoft.com/office/drawing/2014/main" id="{07A9243D-8FC3-4B36-874B-55906B03F48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3209925"/>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8E04DA3F-3CC2-2829-E12D-64CD9F11E32E}"/>
              </a:ext>
            </a:extLst>
          </p:cNvPr>
          <p:cNvSpPr>
            <a:spLocks noGrp="1"/>
          </p:cNvSpPr>
          <p:nvPr>
            <p:ph type="ftr" sz="quarter" idx="11"/>
          </p:nvPr>
        </p:nvSpPr>
        <p:spPr>
          <a:xfrm>
            <a:off x="3048000" y="6356350"/>
            <a:ext cx="4114800" cy="365125"/>
          </a:xfrm>
        </p:spPr>
        <p:txBody>
          <a:bodyPr>
            <a:normAutofit/>
          </a:bodyPr>
          <a:lstStyle/>
          <a:p>
            <a:pPr>
              <a:spcAft>
                <a:spcPts val="600"/>
              </a:spcAft>
            </a:pPr>
            <a:r>
              <a:rPr lang="en-US" sz="1600" dirty="0">
                <a:solidFill>
                  <a:schemeClr val="bg1">
                    <a:lumMod val="95000"/>
                    <a:lumOff val="5000"/>
                  </a:schemeClr>
                </a:solidFill>
                <a:latin typeface="Garamond" panose="02020404030301010803" pitchFamily="18" charset="0"/>
              </a:rPr>
              <a:t>GROUP 4 CDS B4​</a:t>
            </a:r>
          </a:p>
        </p:txBody>
      </p:sp>
      <p:pic>
        <p:nvPicPr>
          <p:cNvPr id="1026" name="Picture 2" descr="How To Create a Text Portrait Effect in Photoshop">
            <a:extLst>
              <a:ext uri="{FF2B5EF4-FFF2-40B4-BE49-F238E27FC236}">
                <a16:creationId xmlns:a16="http://schemas.microsoft.com/office/drawing/2014/main" id="{41632B04-8DDC-698C-F0F8-6D04975ABF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12"/>
          <a:stretch/>
        </p:blipFill>
        <p:spPr bwMode="auto">
          <a:xfrm>
            <a:off x="7564880" y="115191"/>
            <a:ext cx="4500913" cy="662761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BF573E2-C664-FF9C-C7E1-B1C5749F2D41}"/>
              </a:ext>
            </a:extLst>
          </p:cNvPr>
          <p:cNvSpPr>
            <a:spLocks noGrp="1"/>
          </p:cNvSpPr>
          <p:nvPr>
            <p:ph type="sldNum" sz="quarter" idx="12"/>
          </p:nvPr>
        </p:nvSpPr>
        <p:spPr>
          <a:xfrm>
            <a:off x="10277476" y="6356350"/>
            <a:ext cx="1076324" cy="365125"/>
          </a:xfrm>
        </p:spPr>
        <p:txBody>
          <a:bodyPr>
            <a:normAutofit/>
          </a:bodyPr>
          <a:lstStyle/>
          <a:p>
            <a:pPr>
              <a:spcAft>
                <a:spcPts val="600"/>
              </a:spcAft>
            </a:pPr>
            <a:fld id="{330EA680-D336-4FF7-8B7A-9848BB0A1C32}" type="slidenum">
              <a:rPr lang="en-US">
                <a:solidFill>
                  <a:srgbClr val="FFFFFF"/>
                </a:solidFill>
              </a:rPr>
              <a:pPr>
                <a:spcAft>
                  <a:spcPts val="600"/>
                </a:spcAft>
              </a:pPr>
              <a:t>1</a:t>
            </a:fld>
            <a:endParaRPr lang="en-US">
              <a:solidFill>
                <a:srgbClr val="FFFFFF"/>
              </a:solidFill>
            </a:endParaRPr>
          </a:p>
        </p:txBody>
      </p:sp>
      <p:sp>
        <p:nvSpPr>
          <p:cNvPr id="1049" name="Rectangle 1048">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ED0142B-6D1D-0A8C-2EE5-665C4A940DBD}"/>
              </a:ext>
            </a:extLst>
          </p:cNvPr>
          <p:cNvSpPr>
            <a:spLocks noGrp="1"/>
          </p:cNvSpPr>
          <p:nvPr>
            <p:ph type="title"/>
          </p:nvPr>
        </p:nvSpPr>
        <p:spPr/>
        <p:txBody>
          <a:bodyPr/>
          <a:lstStyle/>
          <a:p>
            <a:endParaRPr lang="en-IN"/>
          </a:p>
        </p:txBody>
      </p:sp>
      <p:sp>
        <p:nvSpPr>
          <p:cNvPr id="15" name="Content Placeholder 14">
            <a:extLst>
              <a:ext uri="{FF2B5EF4-FFF2-40B4-BE49-F238E27FC236}">
                <a16:creationId xmlns:a16="http://schemas.microsoft.com/office/drawing/2014/main" id="{EFABD579-473E-03F7-6C16-FD06A05796D5}"/>
              </a:ext>
            </a:extLst>
          </p:cNvPr>
          <p:cNvSpPr>
            <a:spLocks noGrp="1"/>
          </p:cNvSpPr>
          <p:nvPr>
            <p:ph idx="1"/>
          </p:nvPr>
        </p:nvSpPr>
        <p:spPr/>
        <p:txBody>
          <a:bodyPr/>
          <a:lstStyle/>
          <a:p>
            <a:endParaRPr lang="en-IN"/>
          </a:p>
        </p:txBody>
      </p:sp>
      <p:sp>
        <p:nvSpPr>
          <p:cNvPr id="16" name="Rectangle 15">
            <a:extLst>
              <a:ext uri="{FF2B5EF4-FFF2-40B4-BE49-F238E27FC236}">
                <a16:creationId xmlns:a16="http://schemas.microsoft.com/office/drawing/2014/main" id="{7196C106-A018-230C-1E7D-FBF9936F4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4907CAA1-9FFF-848A-707B-6187543E0F67}"/>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18" name="Freeform: Shape 17">
              <a:extLst>
                <a:ext uri="{FF2B5EF4-FFF2-40B4-BE49-F238E27FC236}">
                  <a16:creationId xmlns:a16="http://schemas.microsoft.com/office/drawing/2014/main" id="{3C53E1C5-04BA-56B8-4260-733E660D8A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E35E381E-7542-0AAE-1EB4-86ED4BB6E24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0" name="Group 19">
                <a:extLst>
                  <a:ext uri="{FF2B5EF4-FFF2-40B4-BE49-F238E27FC236}">
                    <a16:creationId xmlns:a16="http://schemas.microsoft.com/office/drawing/2014/main" id="{F3661A2E-6D2C-6F8C-EE74-567FF0D28E2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26" name="Freeform: Shape 25">
                  <a:extLst>
                    <a:ext uri="{FF2B5EF4-FFF2-40B4-BE49-F238E27FC236}">
                      <a16:creationId xmlns:a16="http://schemas.microsoft.com/office/drawing/2014/main" id="{B1472B2B-79F4-F223-F15B-FD7FBA87BC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BC1EB046-779D-912C-A806-9AB00C39D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2" name="Group 21">
                <a:extLst>
                  <a:ext uri="{FF2B5EF4-FFF2-40B4-BE49-F238E27FC236}">
                    <a16:creationId xmlns:a16="http://schemas.microsoft.com/office/drawing/2014/main" id="{D2F2A9CC-588A-ECE3-83CC-4C9DCAFC1E3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24" name="Freeform: Shape 23">
                  <a:extLst>
                    <a:ext uri="{FF2B5EF4-FFF2-40B4-BE49-F238E27FC236}">
                      <a16:creationId xmlns:a16="http://schemas.microsoft.com/office/drawing/2014/main" id="{6E5C2D25-1C2F-8FB4-12EA-1220E6F574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0094C74F-256D-3D3F-395F-F14D4595AF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8" name="Title 1">
            <a:extLst>
              <a:ext uri="{FF2B5EF4-FFF2-40B4-BE49-F238E27FC236}">
                <a16:creationId xmlns:a16="http://schemas.microsoft.com/office/drawing/2014/main" id="{27C197AB-6A5E-8B79-BE2B-55B47EECF29E}"/>
              </a:ext>
            </a:extLst>
          </p:cNvPr>
          <p:cNvSpPr txBox="1">
            <a:spLocks/>
          </p:cNvSpPr>
          <p:nvPr/>
        </p:nvSpPr>
        <p:spPr>
          <a:xfrm>
            <a:off x="250723" y="1641752"/>
            <a:ext cx="3638803" cy="4384188"/>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cap="all" dirty="0">
                <a:solidFill>
                  <a:schemeClr val="bg1"/>
                </a:solidFill>
                <a:latin typeface="Garamond" panose="02020404030301010803" pitchFamily="18" charset="0"/>
              </a:rPr>
              <a:t>IMAGE CAPTIONING USING A CNN AND A TRANSFORMER</a:t>
            </a:r>
            <a:endParaRPr lang="en-US" sz="3600" b="1" i="1" dirty="0">
              <a:solidFill>
                <a:schemeClr val="bg1"/>
              </a:solidFill>
              <a:latin typeface="Garamond" panose="02020404030301010803" pitchFamily="18" charset="0"/>
            </a:endParaRPr>
          </a:p>
        </p:txBody>
      </p:sp>
      <p:sp>
        <p:nvSpPr>
          <p:cNvPr id="29" name="Content Placeholder 2">
            <a:extLst>
              <a:ext uri="{FF2B5EF4-FFF2-40B4-BE49-F238E27FC236}">
                <a16:creationId xmlns:a16="http://schemas.microsoft.com/office/drawing/2014/main" id="{A2A4C28E-1183-7659-D255-C16D47BD079F}"/>
              </a:ext>
            </a:extLst>
          </p:cNvPr>
          <p:cNvSpPr txBox="1">
            <a:spLocks/>
          </p:cNvSpPr>
          <p:nvPr/>
        </p:nvSpPr>
        <p:spPr>
          <a:xfrm>
            <a:off x="4591050" y="132173"/>
            <a:ext cx="5891893" cy="857974"/>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512064">
              <a:spcBef>
                <a:spcPts val="560"/>
              </a:spcBef>
            </a:pPr>
            <a:r>
              <a:rPr lang="en-US" sz="3600" b="1" i="1" dirty="0">
                <a:latin typeface="Garamond" panose="02020404030301010803" pitchFamily="18" charset="0"/>
                <a:cs typeface="Calibri"/>
              </a:rPr>
              <a:t>Top Level ML Pipeline</a:t>
            </a:r>
          </a:p>
          <a:p>
            <a:pPr marL="256032" lvl="1" defTabSz="512064">
              <a:spcBef>
                <a:spcPts val="280"/>
              </a:spcBef>
            </a:pPr>
            <a:endParaRPr lang="en-US" sz="3200" dirty="0">
              <a:latin typeface="Garamond" panose="02020404030301010803" pitchFamily="18" charset="0"/>
              <a:cs typeface="Calibri"/>
            </a:endParaRPr>
          </a:p>
          <a:p>
            <a:pPr marL="288036" indent="-128016" defTabSz="512064">
              <a:spcBef>
                <a:spcPts val="560"/>
              </a:spcBef>
              <a:buFont typeface="Arial" panose="020B0604020202020204" pitchFamily="34" charset="0"/>
              <a:buAutoNum type="arabicPeriod"/>
            </a:pPr>
            <a:endParaRPr lang="en-US" sz="3600" dirty="0">
              <a:latin typeface="Garamond" panose="02020404030301010803" pitchFamily="18" charset="0"/>
              <a:cs typeface="Calibri"/>
            </a:endParaRPr>
          </a:p>
          <a:p>
            <a:pPr marL="1056132" lvl="3" indent="-288036" defTabSz="512064">
              <a:spcBef>
                <a:spcPts val="280"/>
              </a:spcBef>
              <a:buFont typeface="Arial" panose="020B0604020202020204" pitchFamily="34" charset="0"/>
              <a:buAutoNum type="arabicPeriod"/>
            </a:pPr>
            <a:endParaRPr lang="en-US" sz="2000" dirty="0">
              <a:latin typeface="Garamond" panose="02020404030301010803" pitchFamily="18" charset="0"/>
              <a:cs typeface="Calibri"/>
            </a:endParaRPr>
          </a:p>
          <a:p>
            <a:pPr marL="1056132" lvl="3" indent="-288036" defTabSz="512064">
              <a:spcBef>
                <a:spcPts val="280"/>
              </a:spcBef>
              <a:buFont typeface="Arial" panose="020B0604020202020204" pitchFamily="34" charset="0"/>
              <a:buAutoNum type="arabicPeriod"/>
            </a:pPr>
            <a:endParaRPr lang="en-US" sz="2000" dirty="0">
              <a:latin typeface="Garamond" panose="02020404030301010803" pitchFamily="18" charset="0"/>
              <a:cs typeface="Calibri"/>
            </a:endParaRPr>
          </a:p>
          <a:p>
            <a:pPr defTabSz="512064">
              <a:spcBef>
                <a:spcPts val="560"/>
              </a:spcBef>
            </a:pPr>
            <a:endParaRPr lang="en-US" sz="3600" dirty="0">
              <a:latin typeface="Garamond" panose="02020404030301010803" pitchFamily="18" charset="0"/>
              <a:cs typeface="Calibri"/>
            </a:endParaRPr>
          </a:p>
          <a:p>
            <a:pPr marL="288036" indent="-288036" defTabSz="512064">
              <a:spcBef>
                <a:spcPts val="560"/>
              </a:spcBef>
              <a:buFont typeface="Arial" panose="020B0604020202020204" pitchFamily="34" charset="0"/>
              <a:buAutoNum type="arabicPeriod"/>
            </a:pPr>
            <a:endParaRPr lang="en-US" sz="3600" dirty="0">
              <a:latin typeface="Garamond" panose="02020404030301010803" pitchFamily="18" charset="0"/>
              <a:cs typeface="Calibri"/>
            </a:endParaRPr>
          </a:p>
          <a:p>
            <a:pPr defTabSz="512064">
              <a:spcBef>
                <a:spcPts val="560"/>
              </a:spcBef>
            </a:pPr>
            <a:endParaRPr lang="en-US" sz="3600" dirty="0">
              <a:latin typeface="Garamond" panose="02020404030301010803" pitchFamily="18" charset="0"/>
              <a:cs typeface="Calibri"/>
            </a:endParaRPr>
          </a:p>
          <a:p>
            <a:pPr defTabSz="512064">
              <a:spcBef>
                <a:spcPts val="560"/>
              </a:spcBef>
            </a:pPr>
            <a:endParaRPr lang="en-US" sz="3600" dirty="0">
              <a:latin typeface="Garamond" panose="02020404030301010803" pitchFamily="18" charset="0"/>
              <a:cs typeface="Calibri"/>
            </a:endParaRPr>
          </a:p>
          <a:p>
            <a:endParaRPr lang="en-US" sz="6000" dirty="0">
              <a:latin typeface="Garamond" panose="02020404030301010803" pitchFamily="18" charset="0"/>
              <a:cs typeface="Calibri"/>
            </a:endParaRPr>
          </a:p>
        </p:txBody>
      </p:sp>
      <p:sp>
        <p:nvSpPr>
          <p:cNvPr id="30" name="Cylinder 29">
            <a:extLst>
              <a:ext uri="{FF2B5EF4-FFF2-40B4-BE49-F238E27FC236}">
                <a16:creationId xmlns:a16="http://schemas.microsoft.com/office/drawing/2014/main" id="{B61160DA-77F3-ED47-228D-DB4E62B7E490}"/>
              </a:ext>
            </a:extLst>
          </p:cNvPr>
          <p:cNvSpPr/>
          <p:nvPr/>
        </p:nvSpPr>
        <p:spPr>
          <a:xfrm>
            <a:off x="4479114" y="1934689"/>
            <a:ext cx="916252" cy="1474698"/>
          </a:xfrm>
          <a:prstGeom prst="can">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2064">
              <a:spcAft>
                <a:spcPts val="600"/>
              </a:spcAft>
            </a:pPr>
            <a:r>
              <a:rPr lang="en-US" sz="2000" kern="1200" dirty="0">
                <a:solidFill>
                  <a:schemeClr val="lt1"/>
                </a:solidFill>
                <a:latin typeface="Garamond" panose="02020404030301010803" pitchFamily="18" charset="0"/>
                <a:ea typeface="+mn-ea"/>
                <a:cs typeface="Calibri"/>
              </a:rPr>
              <a:t>Flickr 8k</a:t>
            </a:r>
            <a:endParaRPr lang="en-US" sz="4400" dirty="0">
              <a:latin typeface="Garamond" panose="02020404030301010803" pitchFamily="18" charset="0"/>
            </a:endParaRPr>
          </a:p>
        </p:txBody>
      </p:sp>
      <p:sp>
        <p:nvSpPr>
          <p:cNvPr id="31" name="Arrow: Right 30">
            <a:extLst>
              <a:ext uri="{FF2B5EF4-FFF2-40B4-BE49-F238E27FC236}">
                <a16:creationId xmlns:a16="http://schemas.microsoft.com/office/drawing/2014/main" id="{76D9F6FE-F6AC-4AE8-8B99-C5575DC7B861}"/>
              </a:ext>
            </a:extLst>
          </p:cNvPr>
          <p:cNvSpPr/>
          <p:nvPr/>
        </p:nvSpPr>
        <p:spPr>
          <a:xfrm>
            <a:off x="5417360" y="2261101"/>
            <a:ext cx="708538" cy="22521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32" name="Rectangle 31">
            <a:extLst>
              <a:ext uri="{FF2B5EF4-FFF2-40B4-BE49-F238E27FC236}">
                <a16:creationId xmlns:a16="http://schemas.microsoft.com/office/drawing/2014/main" id="{9085964D-49AA-E360-A1C4-8B53354B73FB}"/>
              </a:ext>
            </a:extLst>
          </p:cNvPr>
          <p:cNvSpPr/>
          <p:nvPr/>
        </p:nvSpPr>
        <p:spPr>
          <a:xfrm>
            <a:off x="6183273" y="2095069"/>
            <a:ext cx="1331712" cy="4812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2064">
              <a:spcAft>
                <a:spcPts val="600"/>
              </a:spcAft>
            </a:pPr>
            <a:r>
              <a:rPr lang="en-US" sz="1600" kern="1200" dirty="0">
                <a:solidFill>
                  <a:schemeClr val="lt1"/>
                </a:solidFill>
                <a:latin typeface="Garamond" panose="02020404030301010803" pitchFamily="18" charset="0"/>
                <a:ea typeface="+mn-ea"/>
                <a:cs typeface="Calibri"/>
              </a:rPr>
              <a:t>Image Inception V3</a:t>
            </a:r>
            <a:endParaRPr lang="en-US" sz="3600" dirty="0">
              <a:latin typeface="Garamond" panose="02020404030301010803" pitchFamily="18" charset="0"/>
              <a:cs typeface="Calibri"/>
            </a:endParaRPr>
          </a:p>
        </p:txBody>
      </p:sp>
      <p:sp>
        <p:nvSpPr>
          <p:cNvPr id="33" name="Arrow: Right 32">
            <a:extLst>
              <a:ext uri="{FF2B5EF4-FFF2-40B4-BE49-F238E27FC236}">
                <a16:creationId xmlns:a16="http://schemas.microsoft.com/office/drawing/2014/main" id="{6B678C69-7AD8-D8A7-EDCF-E1E149A23EEE}"/>
              </a:ext>
            </a:extLst>
          </p:cNvPr>
          <p:cNvSpPr/>
          <p:nvPr/>
        </p:nvSpPr>
        <p:spPr>
          <a:xfrm>
            <a:off x="5413527" y="3029504"/>
            <a:ext cx="708538" cy="22521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34" name="Rectangle 33">
            <a:extLst>
              <a:ext uri="{FF2B5EF4-FFF2-40B4-BE49-F238E27FC236}">
                <a16:creationId xmlns:a16="http://schemas.microsoft.com/office/drawing/2014/main" id="{F1815EB6-401F-4942-9956-D71F4B4CBBCE}"/>
              </a:ext>
            </a:extLst>
          </p:cNvPr>
          <p:cNvSpPr/>
          <p:nvPr/>
        </p:nvSpPr>
        <p:spPr>
          <a:xfrm>
            <a:off x="6181526" y="2935081"/>
            <a:ext cx="1219803" cy="4812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512064">
              <a:spcAft>
                <a:spcPts val="600"/>
              </a:spcAft>
            </a:pPr>
            <a:r>
              <a:rPr lang="en-US" sz="1600" kern="1200">
                <a:solidFill>
                  <a:schemeClr val="lt1"/>
                </a:solidFill>
                <a:latin typeface="Garamond" panose="02020404030301010803" pitchFamily="18" charset="0"/>
                <a:ea typeface="+mn-ea"/>
                <a:cs typeface="Calibri"/>
              </a:rPr>
              <a:t>Text Berkely Glove</a:t>
            </a:r>
            <a:endParaRPr lang="en-US" sz="1600">
              <a:latin typeface="Garamond" panose="02020404030301010803" pitchFamily="18" charset="0"/>
              <a:cs typeface="Calibri"/>
            </a:endParaRPr>
          </a:p>
        </p:txBody>
      </p:sp>
      <p:sp>
        <p:nvSpPr>
          <p:cNvPr id="35" name="Arrow: Notched Right 34">
            <a:extLst>
              <a:ext uri="{FF2B5EF4-FFF2-40B4-BE49-F238E27FC236}">
                <a16:creationId xmlns:a16="http://schemas.microsoft.com/office/drawing/2014/main" id="{3298A037-3B0A-16B5-48B9-C26AFAF451CC}"/>
              </a:ext>
            </a:extLst>
          </p:cNvPr>
          <p:cNvSpPr/>
          <p:nvPr/>
        </p:nvSpPr>
        <p:spPr>
          <a:xfrm>
            <a:off x="7536996" y="2667731"/>
            <a:ext cx="313344" cy="167863"/>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36" name="Scroll: Vertical 35">
            <a:extLst>
              <a:ext uri="{FF2B5EF4-FFF2-40B4-BE49-F238E27FC236}">
                <a16:creationId xmlns:a16="http://schemas.microsoft.com/office/drawing/2014/main" id="{F65711D3-E0C8-219B-0F4A-430BA5CC3EA9}"/>
              </a:ext>
            </a:extLst>
          </p:cNvPr>
          <p:cNvSpPr/>
          <p:nvPr/>
        </p:nvSpPr>
        <p:spPr>
          <a:xfrm>
            <a:off x="7722066" y="1890076"/>
            <a:ext cx="1170389" cy="1307662"/>
          </a:xfrm>
          <a:prstGeom prst="verticalScroll">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2064">
              <a:spcAft>
                <a:spcPts val="600"/>
              </a:spcAft>
            </a:pPr>
            <a:r>
              <a:rPr lang="en-US" sz="1600" kern="1200" dirty="0">
                <a:solidFill>
                  <a:schemeClr val="lt1"/>
                </a:solidFill>
                <a:latin typeface="Garamond" panose="02020404030301010803" pitchFamily="18" charset="0"/>
                <a:ea typeface="+mn-ea"/>
                <a:cs typeface="Calibri"/>
              </a:rPr>
              <a:t>Feature Vector</a:t>
            </a:r>
          </a:p>
          <a:p>
            <a:pPr algn="ctr" defTabSz="512064">
              <a:spcAft>
                <a:spcPts val="600"/>
              </a:spcAft>
            </a:pPr>
            <a:r>
              <a:rPr lang="en-US" sz="1600" kern="1200" dirty="0">
                <a:solidFill>
                  <a:schemeClr val="lt1"/>
                </a:solidFill>
                <a:latin typeface="Garamond" panose="02020404030301010803" pitchFamily="18" charset="0"/>
                <a:ea typeface="+mn-ea"/>
                <a:cs typeface="Calibri"/>
              </a:rPr>
              <a:t>(Image + Text)</a:t>
            </a:r>
            <a:endParaRPr lang="en-US" sz="3600" dirty="0">
              <a:latin typeface="Garamond" panose="02020404030301010803" pitchFamily="18" charset="0"/>
              <a:cs typeface="Calibri"/>
            </a:endParaRPr>
          </a:p>
        </p:txBody>
      </p:sp>
      <p:sp>
        <p:nvSpPr>
          <p:cNvPr id="37" name="Arrow: Notched Right 36">
            <a:extLst>
              <a:ext uri="{FF2B5EF4-FFF2-40B4-BE49-F238E27FC236}">
                <a16:creationId xmlns:a16="http://schemas.microsoft.com/office/drawing/2014/main" id="{9983FB47-EA49-66FC-B688-D48BC93DC035}"/>
              </a:ext>
            </a:extLst>
          </p:cNvPr>
          <p:cNvSpPr/>
          <p:nvPr/>
        </p:nvSpPr>
        <p:spPr>
          <a:xfrm>
            <a:off x="8903273" y="2590566"/>
            <a:ext cx="534338" cy="167863"/>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38" name="Rectangle: Rounded Corners 37">
            <a:extLst>
              <a:ext uri="{FF2B5EF4-FFF2-40B4-BE49-F238E27FC236}">
                <a16:creationId xmlns:a16="http://schemas.microsoft.com/office/drawing/2014/main" id="{B5CE3487-4187-A7B4-8C42-E4D0898F4A04}"/>
              </a:ext>
            </a:extLst>
          </p:cNvPr>
          <p:cNvSpPr/>
          <p:nvPr/>
        </p:nvSpPr>
        <p:spPr>
          <a:xfrm>
            <a:off x="9475842" y="1967833"/>
            <a:ext cx="1713216" cy="1071526"/>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2064">
              <a:spcAft>
                <a:spcPts val="600"/>
              </a:spcAft>
            </a:pPr>
            <a:r>
              <a:rPr lang="en-US" kern="1200" dirty="0">
                <a:solidFill>
                  <a:schemeClr val="lt1"/>
                </a:solidFill>
                <a:latin typeface="Garamond" panose="02020404030301010803" pitchFamily="18" charset="0"/>
                <a:ea typeface="+mn-ea"/>
                <a:cs typeface="Calibri"/>
              </a:rPr>
              <a:t>Transformer with Attention</a:t>
            </a:r>
            <a:endParaRPr lang="en-US" sz="4000" dirty="0">
              <a:latin typeface="Garamond" panose="02020404030301010803" pitchFamily="18" charset="0"/>
            </a:endParaRPr>
          </a:p>
        </p:txBody>
      </p:sp>
      <p:sp>
        <p:nvSpPr>
          <p:cNvPr id="39" name="Arrow: Notched Right 38">
            <a:extLst>
              <a:ext uri="{FF2B5EF4-FFF2-40B4-BE49-F238E27FC236}">
                <a16:creationId xmlns:a16="http://schemas.microsoft.com/office/drawing/2014/main" id="{7903791E-C890-D310-4D00-70FDBE0E1807}"/>
              </a:ext>
            </a:extLst>
          </p:cNvPr>
          <p:cNvSpPr/>
          <p:nvPr/>
        </p:nvSpPr>
        <p:spPr>
          <a:xfrm rot="5400000">
            <a:off x="10059855" y="3204763"/>
            <a:ext cx="313344" cy="167863"/>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40" name="Rectangle: Folded Corner 39">
            <a:extLst>
              <a:ext uri="{FF2B5EF4-FFF2-40B4-BE49-F238E27FC236}">
                <a16:creationId xmlns:a16="http://schemas.microsoft.com/office/drawing/2014/main" id="{2341C8A2-F3DF-B317-1BAE-B3CE22E2A105}"/>
              </a:ext>
            </a:extLst>
          </p:cNvPr>
          <p:cNvSpPr/>
          <p:nvPr/>
        </p:nvSpPr>
        <p:spPr>
          <a:xfrm>
            <a:off x="9534834" y="3624718"/>
            <a:ext cx="907825" cy="872887"/>
          </a:xfrm>
          <a:prstGeom prst="foldedCorne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2064">
              <a:spcAft>
                <a:spcPts val="600"/>
              </a:spcAft>
            </a:pPr>
            <a:r>
              <a:rPr lang="en-US" sz="1600" kern="1200">
                <a:solidFill>
                  <a:schemeClr val="lt1"/>
                </a:solidFill>
                <a:latin typeface="Garamond" panose="02020404030301010803" pitchFamily="18" charset="0"/>
                <a:ea typeface="+mn-ea"/>
                <a:cs typeface="Calibri"/>
              </a:rPr>
              <a:t>Trained Model</a:t>
            </a:r>
            <a:endParaRPr lang="en-US" sz="3600">
              <a:latin typeface="Garamond" panose="02020404030301010803" pitchFamily="18" charset="0"/>
            </a:endParaRPr>
          </a:p>
        </p:txBody>
      </p:sp>
      <p:sp>
        <p:nvSpPr>
          <p:cNvPr id="41" name="Flowchart: Punched Tape 40">
            <a:extLst>
              <a:ext uri="{FF2B5EF4-FFF2-40B4-BE49-F238E27FC236}">
                <a16:creationId xmlns:a16="http://schemas.microsoft.com/office/drawing/2014/main" id="{29719389-6853-40A4-FAC0-B3BC6AF799D9}"/>
              </a:ext>
            </a:extLst>
          </p:cNvPr>
          <p:cNvSpPr/>
          <p:nvPr/>
        </p:nvSpPr>
        <p:spPr>
          <a:xfrm>
            <a:off x="10849603" y="3689215"/>
            <a:ext cx="1244464" cy="576329"/>
          </a:xfrm>
          <a:prstGeom prst="flowChartPunchedTap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2064">
              <a:spcAft>
                <a:spcPts val="600"/>
              </a:spcAft>
            </a:pPr>
            <a:r>
              <a:rPr lang="en-US" sz="1600" kern="1200">
                <a:solidFill>
                  <a:schemeClr val="lt1"/>
                </a:solidFill>
                <a:latin typeface="Garamond" panose="02020404030301010803" pitchFamily="18" charset="0"/>
                <a:ea typeface="+mn-ea"/>
                <a:cs typeface="Calibri"/>
              </a:rPr>
              <a:t>New Image </a:t>
            </a:r>
            <a:endParaRPr lang="en-US" sz="3600">
              <a:latin typeface="Garamond" panose="02020404030301010803" pitchFamily="18" charset="0"/>
            </a:endParaRPr>
          </a:p>
        </p:txBody>
      </p:sp>
      <p:sp>
        <p:nvSpPr>
          <p:cNvPr id="42" name="Arrow: Notched Right 41">
            <a:extLst>
              <a:ext uri="{FF2B5EF4-FFF2-40B4-BE49-F238E27FC236}">
                <a16:creationId xmlns:a16="http://schemas.microsoft.com/office/drawing/2014/main" id="{AD28EDB0-2034-DB36-1F98-89159A308EE1}"/>
              </a:ext>
            </a:extLst>
          </p:cNvPr>
          <p:cNvSpPr/>
          <p:nvPr/>
        </p:nvSpPr>
        <p:spPr>
          <a:xfrm rot="10800000">
            <a:off x="10474468" y="3919317"/>
            <a:ext cx="313344" cy="167863"/>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43" name="Arrow: Notched Right 42">
            <a:extLst>
              <a:ext uri="{FF2B5EF4-FFF2-40B4-BE49-F238E27FC236}">
                <a16:creationId xmlns:a16="http://schemas.microsoft.com/office/drawing/2014/main" id="{7E29E2B9-667B-857D-2F0B-AB37D1EAA848}"/>
              </a:ext>
            </a:extLst>
          </p:cNvPr>
          <p:cNvSpPr/>
          <p:nvPr/>
        </p:nvSpPr>
        <p:spPr>
          <a:xfrm rot="10800000">
            <a:off x="9123308" y="3931067"/>
            <a:ext cx="313344" cy="167863"/>
          </a:xfrm>
          <a:prstGeom prst="notched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aramond" panose="02020404030301010803" pitchFamily="18" charset="0"/>
            </a:endParaRPr>
          </a:p>
        </p:txBody>
      </p:sp>
      <p:sp>
        <p:nvSpPr>
          <p:cNvPr id="44" name="Flowchart: Sequential Access Storage 43">
            <a:extLst>
              <a:ext uri="{FF2B5EF4-FFF2-40B4-BE49-F238E27FC236}">
                <a16:creationId xmlns:a16="http://schemas.microsoft.com/office/drawing/2014/main" id="{888ED9DD-9DCA-25D1-1D22-ABA995C88F7F}"/>
              </a:ext>
            </a:extLst>
          </p:cNvPr>
          <p:cNvSpPr/>
          <p:nvPr/>
        </p:nvSpPr>
        <p:spPr>
          <a:xfrm>
            <a:off x="7744127" y="3624718"/>
            <a:ext cx="1330090" cy="913454"/>
          </a:xfrm>
          <a:prstGeom prst="flowChartMagneticTap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2064">
              <a:spcAft>
                <a:spcPts val="600"/>
              </a:spcAft>
            </a:pPr>
            <a:r>
              <a:rPr lang="en-US" sz="1600" kern="1200" dirty="0">
                <a:solidFill>
                  <a:schemeClr val="lt1"/>
                </a:solidFill>
                <a:latin typeface="Garamond" panose="02020404030301010803" pitchFamily="18" charset="0"/>
                <a:ea typeface="+mn-ea"/>
                <a:cs typeface="Calibri"/>
              </a:rPr>
              <a:t>Predicted Caption</a:t>
            </a:r>
            <a:endParaRPr lang="en-US" sz="3600" dirty="0">
              <a:latin typeface="Garamond" panose="02020404030301010803" pitchFamily="18" charset="0"/>
              <a:cs typeface="Calibri"/>
            </a:endParaRPr>
          </a:p>
        </p:txBody>
      </p:sp>
      <p:sp>
        <p:nvSpPr>
          <p:cNvPr id="45" name="Smiley Face 44">
            <a:extLst>
              <a:ext uri="{FF2B5EF4-FFF2-40B4-BE49-F238E27FC236}">
                <a16:creationId xmlns:a16="http://schemas.microsoft.com/office/drawing/2014/main" id="{462487D7-A9E0-FDB7-AA95-B4E80280EDDB}"/>
              </a:ext>
            </a:extLst>
          </p:cNvPr>
          <p:cNvSpPr/>
          <p:nvPr/>
        </p:nvSpPr>
        <p:spPr>
          <a:xfrm>
            <a:off x="5854802" y="3463850"/>
            <a:ext cx="1646544" cy="1276334"/>
          </a:xfrm>
          <a:prstGeom prst="smileyFace">
            <a:avLst/>
          </a:prstGeom>
          <a:solidFill>
            <a:schemeClr val="tx1"/>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12064">
              <a:spcAft>
                <a:spcPts val="600"/>
              </a:spcAft>
            </a:pPr>
            <a:endParaRPr lang="en-US" sz="1600" kern="1200" dirty="0">
              <a:solidFill>
                <a:schemeClr val="lt1"/>
              </a:solidFill>
              <a:latin typeface="Garamond" panose="02020404030301010803" pitchFamily="18" charset="0"/>
              <a:ea typeface="+mn-ea"/>
              <a:cs typeface="Calibri"/>
            </a:endParaRPr>
          </a:p>
          <a:p>
            <a:pPr algn="ctr" defTabSz="512064">
              <a:spcAft>
                <a:spcPts val="600"/>
              </a:spcAft>
            </a:pPr>
            <a:r>
              <a:rPr lang="en-US" sz="1600" kern="1200" dirty="0">
                <a:solidFill>
                  <a:schemeClr val="lt1"/>
                </a:solidFill>
                <a:latin typeface="Garamond" panose="02020404030301010803" pitchFamily="18" charset="0"/>
                <a:ea typeface="+mn-ea"/>
                <a:cs typeface="Calibri"/>
              </a:rPr>
              <a:t>Bleu Score</a:t>
            </a:r>
            <a:endParaRPr lang="en-US" sz="3600" dirty="0">
              <a:latin typeface="Garamond" panose="02020404030301010803" pitchFamily="18" charset="0"/>
              <a:cs typeface="Calibri"/>
            </a:endParaRPr>
          </a:p>
        </p:txBody>
      </p:sp>
      <p:sp>
        <p:nvSpPr>
          <p:cNvPr id="46" name="Slide Number Placeholder 61">
            <a:extLst>
              <a:ext uri="{FF2B5EF4-FFF2-40B4-BE49-F238E27FC236}">
                <a16:creationId xmlns:a16="http://schemas.microsoft.com/office/drawing/2014/main" id="{1B6669D3-A574-197D-AFBF-05983721B39F}"/>
              </a:ext>
            </a:extLst>
          </p:cNvPr>
          <p:cNvSpPr>
            <a:spLocks noGrp="1"/>
          </p:cNvSpPr>
          <p:nvPr>
            <p:ph type="sldNum" sz="quarter" idx="12"/>
          </p:nvPr>
        </p:nvSpPr>
        <p:spPr>
          <a:xfrm>
            <a:off x="9671534" y="4832259"/>
            <a:ext cx="1551053" cy="206448"/>
          </a:xfrm>
        </p:spPr>
        <p:txBody>
          <a:bodyPr/>
          <a:lstStyle/>
          <a:p>
            <a:pPr defTabSz="512064">
              <a:spcAft>
                <a:spcPts val="600"/>
              </a:spcAft>
            </a:pPr>
            <a:fld id="{330EA680-D336-4FF7-8B7A-9848BB0A1C32}" type="slidenum">
              <a:rPr lang="en-US" sz="672" kern="1200">
                <a:solidFill>
                  <a:schemeClr val="tx1">
                    <a:tint val="75000"/>
                  </a:schemeClr>
                </a:solidFill>
                <a:latin typeface="Garamond" panose="02020404030301010803" pitchFamily="18" charset="0"/>
                <a:ea typeface="+mn-ea"/>
                <a:cs typeface="+mn-cs"/>
              </a:rPr>
              <a:pPr defTabSz="512064">
                <a:spcAft>
                  <a:spcPts val="600"/>
                </a:spcAft>
              </a:pPr>
              <a:t>10</a:t>
            </a:fld>
            <a:endParaRPr lang="en-US">
              <a:latin typeface="Garamond" panose="02020404030301010803" pitchFamily="18" charset="0"/>
            </a:endParaRPr>
          </a:p>
        </p:txBody>
      </p:sp>
      <p:sp>
        <p:nvSpPr>
          <p:cNvPr id="47" name="Footer Placeholder 62">
            <a:extLst>
              <a:ext uri="{FF2B5EF4-FFF2-40B4-BE49-F238E27FC236}">
                <a16:creationId xmlns:a16="http://schemas.microsoft.com/office/drawing/2014/main" id="{D06CB825-ADE8-EED8-85F5-1ADF79D50DB2}"/>
              </a:ext>
            </a:extLst>
          </p:cNvPr>
          <p:cNvSpPr>
            <a:spLocks noGrp="1"/>
          </p:cNvSpPr>
          <p:nvPr>
            <p:ph type="ftr" sz="quarter" idx="11"/>
          </p:nvPr>
        </p:nvSpPr>
        <p:spPr>
          <a:xfrm>
            <a:off x="6673511" y="6519379"/>
            <a:ext cx="2326580" cy="206448"/>
          </a:xfrm>
        </p:spPr>
        <p:txBody>
          <a:bodyPr/>
          <a:lstStyle/>
          <a:p>
            <a:pPr defTabSz="512064">
              <a:spcAft>
                <a:spcPts val="600"/>
              </a:spcAft>
            </a:pPr>
            <a:r>
              <a:rPr lang="en-US" kern="1200">
                <a:solidFill>
                  <a:schemeClr val="tx1"/>
                </a:solidFill>
                <a:latin typeface="Garamond" panose="02020404030301010803" pitchFamily="18" charset="0"/>
                <a:ea typeface="+mn-ea"/>
                <a:cs typeface="+mn-cs"/>
              </a:rPr>
              <a:t>GROUP 4 CDS B4​</a:t>
            </a:r>
            <a:endParaRPr lang="en-US" sz="2800">
              <a:solidFill>
                <a:schemeClr val="tx1"/>
              </a:solidFill>
              <a:latin typeface="Garamond" panose="02020404030301010803" pitchFamily="18" charset="0"/>
            </a:endParaRPr>
          </a:p>
        </p:txBody>
      </p:sp>
    </p:spTree>
    <p:extLst>
      <p:ext uri="{BB962C8B-B14F-4D97-AF65-F5344CB8AC3E}">
        <p14:creationId xmlns:p14="http://schemas.microsoft.com/office/powerpoint/2010/main" val="975678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7" name="Rectangle 5126">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29" name="Freeform: Shape 5128">
            <a:extLst>
              <a:ext uri="{FF2B5EF4-FFF2-40B4-BE49-F238E27FC236}">
                <a16:creationId xmlns:a16="http://schemas.microsoft.com/office/drawing/2014/main" id="{3C1D1FA3-6212-4B97-9B1E-C7F81247C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131" name="Freeform: Shape 5130">
            <a:extLst>
              <a:ext uri="{FF2B5EF4-FFF2-40B4-BE49-F238E27FC236}">
                <a16:creationId xmlns:a16="http://schemas.microsoft.com/office/drawing/2014/main" id="{11C51958-04D4-4687-95A2-95DCDCF474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5133" name="Freeform: Shape 5132">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5135" name="Freeform: Shape 5134">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2232252" y="-70184"/>
            <a:ext cx="6024846" cy="1314996"/>
          </a:xfrm>
        </p:spPr>
        <p:txBody>
          <a:bodyPr anchor="b">
            <a:normAutofit/>
          </a:bodyPr>
          <a:lstStyle/>
          <a:p>
            <a:r>
              <a:rPr lang="en-US" sz="2800" cap="all" dirty="0">
                <a:solidFill>
                  <a:schemeClr val="bg1"/>
                </a:solidFill>
                <a:latin typeface="Garamond" panose="02020404030301010803" pitchFamily="18" charset="0"/>
              </a:rPr>
              <a:t>IMAGE CAPTIONING USING A CNN AND A TRANSFORMER</a:t>
            </a:r>
            <a:endParaRPr lang="en-US" sz="2800" b="1" i="1" dirty="0">
              <a:solidFill>
                <a:schemeClr val="bg1"/>
              </a:solidFill>
              <a:latin typeface="Garamond" panose="02020404030301010803" pitchFamily="18" charset="0"/>
            </a:endParaRPr>
          </a:p>
        </p:txBody>
      </p: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2181938" y="1471974"/>
            <a:ext cx="4834021" cy="4044463"/>
          </a:xfrm>
        </p:spPr>
        <p:txBody>
          <a:bodyPr vert="horz" lIns="91440" tIns="45720" rIns="91440" bIns="45720" rtlCol="0">
            <a:normAutofit/>
          </a:bodyPr>
          <a:lstStyle/>
          <a:p>
            <a:pPr marL="0" indent="0">
              <a:buNone/>
            </a:pPr>
            <a:r>
              <a:rPr lang="en-US" b="1" i="1">
                <a:solidFill>
                  <a:schemeClr val="bg1"/>
                </a:solidFill>
                <a:latin typeface="Garamond" panose="02020404030301010803" pitchFamily="18" charset="0"/>
                <a:cs typeface="Calibri"/>
              </a:rPr>
              <a:t>Details of Algo with data</a:t>
            </a:r>
          </a:p>
          <a:p>
            <a:pPr marL="514350" indent="-514350">
              <a:buAutoNum type="arabicPeriod"/>
            </a:pPr>
            <a:r>
              <a:rPr lang="en-US">
                <a:solidFill>
                  <a:schemeClr val="bg1"/>
                </a:solidFill>
                <a:latin typeface="Garamond" panose="02020404030301010803" pitchFamily="18" charset="0"/>
                <a:cs typeface="Calibri"/>
              </a:rPr>
              <a:t>CNN vs Transformers vs Others.</a:t>
            </a:r>
          </a:p>
          <a:p>
            <a:pPr marL="971550" lvl="1" indent="-514350">
              <a:buAutoNum type="arabicPeriod"/>
            </a:pPr>
            <a:endParaRPr lang="en-US">
              <a:solidFill>
                <a:schemeClr val="bg1"/>
              </a:solidFill>
              <a:latin typeface="Garamond" panose="02020404030301010803" pitchFamily="18" charset="0"/>
              <a:cs typeface="Calibri"/>
            </a:endParaRPr>
          </a:p>
          <a:p>
            <a:pPr marL="514350">
              <a:buAutoNum type="arabicPeriod"/>
            </a:pPr>
            <a:endParaRPr lang="en-US">
              <a:solidFill>
                <a:schemeClr val="bg1"/>
              </a:solidFill>
              <a:latin typeface="Garamond" panose="02020404030301010803" pitchFamily="18" charset="0"/>
              <a:cs typeface="Calibri"/>
            </a:endParaRPr>
          </a:p>
          <a:p>
            <a:pPr marL="1885950" lvl="3" indent="-514350">
              <a:buAutoNum type="arabicPeriod"/>
            </a:pPr>
            <a:endParaRPr lang="en-US">
              <a:solidFill>
                <a:schemeClr val="bg1"/>
              </a:solidFill>
              <a:latin typeface="Garamond" panose="02020404030301010803" pitchFamily="18" charset="0"/>
              <a:cs typeface="Calibri"/>
            </a:endParaRPr>
          </a:p>
          <a:p>
            <a:pPr marL="1885950" lvl="3" indent="-514350">
              <a:buAutoNum type="arabicPeriod"/>
            </a:pPr>
            <a:endParaRPr lang="en-US">
              <a:solidFill>
                <a:schemeClr val="bg1"/>
              </a:solidFill>
              <a:latin typeface="Garamond" panose="02020404030301010803" pitchFamily="18" charset="0"/>
              <a:cs typeface="Calibri"/>
            </a:endParaRPr>
          </a:p>
          <a:p>
            <a:pPr marL="0" indent="0">
              <a:buNone/>
            </a:pPr>
            <a:endParaRPr lang="en-US">
              <a:solidFill>
                <a:schemeClr val="bg1"/>
              </a:solidFill>
              <a:latin typeface="Garamond" panose="02020404030301010803" pitchFamily="18" charset="0"/>
              <a:cs typeface="Calibri"/>
            </a:endParaRPr>
          </a:p>
          <a:p>
            <a:pPr marL="514350" indent="-514350">
              <a:buAutoNum type="arabicPeriod"/>
            </a:pPr>
            <a:endParaRPr lang="en-US">
              <a:solidFill>
                <a:schemeClr val="bg1"/>
              </a:solidFill>
              <a:latin typeface="Garamond" panose="02020404030301010803" pitchFamily="18" charset="0"/>
              <a:cs typeface="Calibri"/>
            </a:endParaRPr>
          </a:p>
          <a:p>
            <a:pPr marL="0" indent="0">
              <a:buNone/>
            </a:pPr>
            <a:endParaRPr lang="en-US">
              <a:solidFill>
                <a:schemeClr val="bg1"/>
              </a:solidFill>
              <a:latin typeface="Garamond" panose="02020404030301010803" pitchFamily="18" charset="0"/>
              <a:cs typeface="Calibri"/>
            </a:endParaRPr>
          </a:p>
          <a:p>
            <a:pPr marL="0" indent="0">
              <a:buNone/>
            </a:pPr>
            <a:endParaRPr lang="en-US">
              <a:solidFill>
                <a:schemeClr val="bg1"/>
              </a:solidFill>
              <a:latin typeface="Garamond" panose="02020404030301010803" pitchFamily="18" charset="0"/>
              <a:cs typeface="Calibri"/>
            </a:endParaRPr>
          </a:p>
          <a:p>
            <a:endParaRPr lang="en-US">
              <a:solidFill>
                <a:schemeClr val="bg1"/>
              </a:solidFill>
              <a:latin typeface="Garamond" panose="02020404030301010803" pitchFamily="18" charset="0"/>
              <a:cs typeface="Calibri"/>
            </a:endParaRPr>
          </a:p>
        </p:txBody>
      </p:sp>
      <p:pic>
        <p:nvPicPr>
          <p:cNvPr id="5122" name="Picture 2" descr="Algorithm icon. Simple element from psychology collection. Creative Algorithm  icon for web design, templates, infographics and more Stock Vector Image &amp;  Art - Alamy">
            <a:extLst>
              <a:ext uri="{FF2B5EF4-FFF2-40B4-BE49-F238E27FC236}">
                <a16:creationId xmlns:a16="http://schemas.microsoft.com/office/drawing/2014/main" id="{0447779E-559E-AAAA-1C00-B0FEBE7C67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93"/>
          <a:stretch/>
        </p:blipFill>
        <p:spPr bwMode="auto">
          <a:xfrm>
            <a:off x="8077457" y="666766"/>
            <a:ext cx="3809486" cy="373100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BC506806-20E2-9F4B-B79A-589FF8D15E2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b="1" dirty="0">
                <a:solidFill>
                  <a:schemeClr val="bg1"/>
                </a:solidFill>
                <a:latin typeface="Garamond" panose="02020404030301010803" pitchFamily="18" charset="0"/>
              </a:rPr>
              <a:t>GROUP 4 CDS B4​</a:t>
            </a:r>
          </a:p>
        </p:txBody>
      </p:sp>
      <p:grpSp>
        <p:nvGrpSpPr>
          <p:cNvPr id="5137"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5138" name="Freeform: Shape 5137">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39" name="Freeform: Shape 5138">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40" name="Freeform: Shape 5139">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41" name="Freeform: Shape 5140">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42" name="Freeform: Shape 5141">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32815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4EC8E2F-54A7-1EC4-B303-76EDE8DCE406}"/>
              </a:ext>
            </a:extLst>
          </p:cNvPr>
          <p:cNvPicPr>
            <a:picLocks noChangeAspect="1"/>
          </p:cNvPicPr>
          <p:nvPr/>
        </p:nvPicPr>
        <p:blipFill rotWithShape="1">
          <a:blip r:embed="rId2">
            <a:alphaModFix amt="40000"/>
          </a:blip>
          <a:srcRect t="12179" b="3551"/>
          <a:stretch/>
        </p:blipFill>
        <p:spPr>
          <a:xfrm>
            <a:off x="20" y="10"/>
            <a:ext cx="12191979" cy="6857990"/>
          </a:xfrm>
          <a:prstGeom prst="rect">
            <a:avLst/>
          </a:prstGeom>
        </p:spPr>
      </p:pic>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838200" y="365125"/>
            <a:ext cx="10515600" cy="1325563"/>
          </a:xfrm>
        </p:spPr>
        <p:txBody>
          <a:bodyPr>
            <a:normAutofit/>
          </a:bodyPr>
          <a:lstStyle/>
          <a:p>
            <a:r>
              <a:rPr lang="en-US" sz="4200" cap="all">
                <a:solidFill>
                  <a:srgbClr val="FFFFFF"/>
                </a:solidFill>
                <a:latin typeface="Garamond" panose="02020404030301010803" pitchFamily="18" charset="0"/>
              </a:rPr>
              <a:t>IMAGE CAPTIONING USING A CNN AND A TRANSFORMER</a:t>
            </a:r>
            <a:endParaRPr lang="en-US" sz="4200" b="1" i="1">
              <a:solidFill>
                <a:srgbClr val="FFFFFF"/>
              </a:solidFill>
              <a:latin typeface="Garamond" panose="02020404030301010803" pitchFamily="18" charset="0"/>
            </a:endParaRPr>
          </a:p>
        </p:txBody>
      </p:sp>
      <p:sp>
        <p:nvSpPr>
          <p:cNvPr id="6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782DF20B-842F-ED1F-FB2D-556F45C73BF6}"/>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b="1" dirty="0">
                <a:solidFill>
                  <a:srgbClr val="FFFFFF"/>
                </a:solidFill>
                <a:latin typeface="Garamond" panose="02020404030301010803" pitchFamily="18" charset="0"/>
              </a:rPr>
              <a:t>GROUP 4 CDS B4​</a:t>
            </a:r>
          </a:p>
        </p:txBody>
      </p:sp>
      <p:sp>
        <p:nvSpPr>
          <p:cNvPr id="4" name="Slide Number Placeholder 3">
            <a:extLst>
              <a:ext uri="{FF2B5EF4-FFF2-40B4-BE49-F238E27FC236}">
                <a16:creationId xmlns:a16="http://schemas.microsoft.com/office/drawing/2014/main" id="{326CA62C-D3BE-42FF-D7D7-6E8BD619D7AA}"/>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a:solidFill>
                  <a:srgbClr val="FFFFFF"/>
                </a:solidFill>
              </a:rPr>
              <a:pPr>
                <a:spcAft>
                  <a:spcPts val="600"/>
                </a:spcAft>
              </a:pPr>
              <a:t>12</a:t>
            </a:fld>
            <a:endParaRPr lang="en-US">
              <a:solidFill>
                <a:srgbClr val="FFFFFF"/>
              </a:solidFill>
            </a:endParaRPr>
          </a:p>
        </p:txBody>
      </p:sp>
      <p:graphicFrame>
        <p:nvGraphicFramePr>
          <p:cNvPr id="7" name="Content Placeholder 2">
            <a:extLst>
              <a:ext uri="{FF2B5EF4-FFF2-40B4-BE49-F238E27FC236}">
                <a16:creationId xmlns:a16="http://schemas.microsoft.com/office/drawing/2014/main" id="{C676339E-B2BD-3C38-BFED-D20B7B085944}"/>
              </a:ext>
            </a:extLst>
          </p:cNvPr>
          <p:cNvGraphicFramePr>
            <a:graphicFrameLocks noGrp="1"/>
          </p:cNvGraphicFramePr>
          <p:nvPr>
            <p:ph idx="1"/>
            <p:extLst>
              <p:ext uri="{D42A27DB-BD31-4B8C-83A1-F6EECF244321}">
                <p14:modId xmlns:p14="http://schemas.microsoft.com/office/powerpoint/2010/main" val="1861393179"/>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700486"/>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838200" y="448721"/>
            <a:ext cx="4707671" cy="1225650"/>
          </a:xfrm>
        </p:spPr>
        <p:txBody>
          <a:bodyPr anchor="b">
            <a:normAutofit/>
          </a:bodyPr>
          <a:lstStyle/>
          <a:p>
            <a:r>
              <a:rPr lang="en-US" sz="2700" cap="all" dirty="0">
                <a:solidFill>
                  <a:schemeClr val="bg1"/>
                </a:solidFill>
                <a:latin typeface="Garamond" panose="02020404030301010803" pitchFamily="18" charset="0"/>
              </a:rPr>
              <a:t>IMAGE CAPTIONING USING A CNN AND A TRANSFORMER</a:t>
            </a:r>
            <a:endParaRPr lang="en-US" sz="2700" b="1" i="1" dirty="0">
              <a:solidFill>
                <a:schemeClr val="bg1"/>
              </a:solidFill>
              <a:latin typeface="Garamond" panose="02020404030301010803" pitchFamily="18" charset="0"/>
            </a:endParaRPr>
          </a:p>
        </p:txBody>
      </p:sp>
      <p:cxnSp>
        <p:nvCxnSpPr>
          <p:cNvPr id="22" name="Straight Connector 2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604685" y="1909192"/>
            <a:ext cx="4879598" cy="3647710"/>
          </a:xfrm>
        </p:spPr>
        <p:txBody>
          <a:bodyPr vert="horz" lIns="91440" tIns="45720" rIns="91440" bIns="45720" rtlCol="0">
            <a:normAutofit/>
          </a:bodyPr>
          <a:lstStyle/>
          <a:p>
            <a:pPr marL="0" indent="0">
              <a:buNone/>
            </a:pPr>
            <a:r>
              <a:rPr lang="en-US" sz="2400" b="1" i="1" dirty="0">
                <a:solidFill>
                  <a:schemeClr val="bg1"/>
                </a:solidFill>
                <a:latin typeface="Garamond" panose="02020404030301010803" pitchFamily="18" charset="0"/>
                <a:cs typeface="Calibri"/>
              </a:rPr>
              <a:t>Challenges &amp; Future work</a:t>
            </a:r>
          </a:p>
          <a:p>
            <a:pPr marL="514350" indent="-514350">
              <a:buAutoNum type="arabicPeriod"/>
            </a:pPr>
            <a:r>
              <a:rPr lang="en-US" sz="2400" b="1" i="1" dirty="0">
                <a:solidFill>
                  <a:schemeClr val="bg1"/>
                </a:solidFill>
                <a:latin typeface="Garamond" panose="02020404030301010803" pitchFamily="18" charset="0"/>
                <a:cs typeface="Calibri"/>
              </a:rPr>
              <a:t>Challenges</a:t>
            </a:r>
            <a:endParaRPr lang="en-US" sz="2400" dirty="0">
              <a:solidFill>
                <a:schemeClr val="bg1"/>
              </a:solidFill>
              <a:latin typeface="Garamond" panose="02020404030301010803" pitchFamily="18" charset="0"/>
              <a:cs typeface="Calibri"/>
            </a:endParaRPr>
          </a:p>
          <a:p>
            <a:pPr marL="971550" lvl="1" indent="-514350">
              <a:buAutoNum type="arabicPeriod"/>
            </a:pPr>
            <a:r>
              <a:rPr lang="en-US" b="1" i="1" dirty="0">
                <a:solidFill>
                  <a:schemeClr val="bg1"/>
                </a:solidFill>
                <a:latin typeface="Garamond" panose="02020404030301010803" pitchFamily="18" charset="0"/>
                <a:cs typeface="Calibri"/>
              </a:rPr>
              <a:t>GPU Training</a:t>
            </a:r>
            <a:endParaRPr lang="en-US" dirty="0">
              <a:solidFill>
                <a:schemeClr val="bg1"/>
              </a:solidFill>
              <a:latin typeface="Garamond" panose="02020404030301010803" pitchFamily="18" charset="0"/>
              <a:cs typeface="Calibri"/>
            </a:endParaRPr>
          </a:p>
          <a:p>
            <a:pPr marL="971550" lvl="1" indent="-514350">
              <a:buAutoNum type="arabicPeriod"/>
            </a:pPr>
            <a:r>
              <a:rPr lang="en-US" b="1" i="1" dirty="0">
                <a:solidFill>
                  <a:schemeClr val="bg1"/>
                </a:solidFill>
                <a:latin typeface="Garamond" panose="02020404030301010803" pitchFamily="18" charset="0"/>
                <a:cs typeface="Calibri"/>
              </a:rPr>
              <a:t>Hyper parameter tuning</a:t>
            </a:r>
            <a:endParaRPr lang="en-US" dirty="0">
              <a:solidFill>
                <a:schemeClr val="bg1"/>
              </a:solidFill>
              <a:latin typeface="Garamond" panose="02020404030301010803" pitchFamily="18" charset="0"/>
              <a:cs typeface="Calibri"/>
            </a:endParaRPr>
          </a:p>
          <a:p>
            <a:pPr marL="514350" indent="-514350">
              <a:buAutoNum type="arabicPeriod"/>
            </a:pPr>
            <a:r>
              <a:rPr lang="en-US" sz="2400" b="1" i="1" dirty="0">
                <a:solidFill>
                  <a:schemeClr val="bg1"/>
                </a:solidFill>
                <a:latin typeface="Garamond" panose="02020404030301010803" pitchFamily="18" charset="0"/>
                <a:cs typeface="Calibri"/>
              </a:rPr>
              <a:t>Future Work</a:t>
            </a:r>
          </a:p>
          <a:p>
            <a:pPr marL="971550" lvl="1" indent="-514350">
              <a:buAutoNum type="arabicPeriod"/>
            </a:pPr>
            <a:r>
              <a:rPr lang="en-US" b="1" i="1" dirty="0">
                <a:solidFill>
                  <a:schemeClr val="bg1"/>
                </a:solidFill>
                <a:latin typeface="Garamond" panose="02020404030301010803" pitchFamily="18" charset="0"/>
                <a:cs typeface="Calibri"/>
              </a:rPr>
              <a:t>Deployment (Mobile)</a:t>
            </a:r>
          </a:p>
          <a:p>
            <a:pPr marL="971550" lvl="1" indent="-514350">
              <a:buAutoNum type="arabicPeriod"/>
            </a:pPr>
            <a:r>
              <a:rPr lang="en-US" b="1" i="1" dirty="0">
                <a:solidFill>
                  <a:schemeClr val="bg1"/>
                </a:solidFill>
                <a:latin typeface="Garamond" panose="02020404030301010803" pitchFamily="18" charset="0"/>
                <a:cs typeface="Calibri"/>
              </a:rPr>
              <a:t>Real/Potential customers</a:t>
            </a:r>
          </a:p>
          <a:p>
            <a:pPr marL="971550" lvl="1" indent="-514350">
              <a:buAutoNum type="arabicPeriod"/>
            </a:pPr>
            <a:r>
              <a:rPr lang="en-US" b="1" i="1" dirty="0">
                <a:solidFill>
                  <a:schemeClr val="bg1"/>
                </a:solidFill>
                <a:latin typeface="Garamond" panose="02020404030301010803" pitchFamily="18" charset="0"/>
                <a:cs typeface="Calibri"/>
              </a:rPr>
              <a:t>Publication (Paper/Book/Patent)</a:t>
            </a:r>
          </a:p>
          <a:p>
            <a:pPr marL="971550" lvl="1" indent="-514350">
              <a:buAutoNum type="arabicPeriod"/>
            </a:pPr>
            <a:endParaRPr lang="en-US" b="1" i="1" dirty="0">
              <a:solidFill>
                <a:schemeClr val="bg1"/>
              </a:solidFill>
              <a:latin typeface="Garamond" panose="02020404030301010803" pitchFamily="18" charset="0"/>
              <a:cs typeface="Calibri"/>
            </a:endParaRPr>
          </a:p>
          <a:p>
            <a:pPr marL="0" indent="0">
              <a:buNone/>
            </a:pPr>
            <a:endParaRPr lang="en-US" sz="2400" b="1" i="1" dirty="0">
              <a:solidFill>
                <a:schemeClr val="bg1"/>
              </a:solidFill>
              <a:latin typeface="Garamond" panose="02020404030301010803" pitchFamily="18" charset="0"/>
              <a:cs typeface="Calibri"/>
            </a:endParaRPr>
          </a:p>
          <a:p>
            <a:pPr marL="0" indent="0">
              <a:buNone/>
            </a:pPr>
            <a:endParaRPr lang="en-US" sz="2400" b="1" i="1" dirty="0">
              <a:solidFill>
                <a:schemeClr val="bg1"/>
              </a:solidFill>
              <a:latin typeface="Garamond" panose="02020404030301010803" pitchFamily="18" charset="0"/>
              <a:cs typeface="Calibri"/>
            </a:endParaRPr>
          </a:p>
          <a:p>
            <a:pPr marL="971550" lvl="1" indent="-514350">
              <a:buAutoNum type="arabicPeriod"/>
            </a:pPr>
            <a:endParaRPr lang="en-US" dirty="0">
              <a:solidFill>
                <a:schemeClr val="bg1"/>
              </a:solidFill>
              <a:latin typeface="Garamond" panose="02020404030301010803" pitchFamily="18" charset="0"/>
              <a:cs typeface="Calibri"/>
            </a:endParaRPr>
          </a:p>
          <a:p>
            <a:pPr marL="514350">
              <a:buAutoNum type="arabicPeriod"/>
            </a:pPr>
            <a:endParaRPr lang="en-US" sz="2400" dirty="0">
              <a:solidFill>
                <a:schemeClr val="bg1"/>
              </a:solidFill>
              <a:latin typeface="Garamond" panose="02020404030301010803" pitchFamily="18" charset="0"/>
              <a:cs typeface="Calibri"/>
            </a:endParaRPr>
          </a:p>
          <a:p>
            <a:pPr marL="1885950" lvl="3" indent="-514350">
              <a:buAutoNum type="arabicPeriod"/>
            </a:pPr>
            <a:endParaRPr lang="en-US" sz="2400" dirty="0">
              <a:solidFill>
                <a:schemeClr val="bg1"/>
              </a:solidFill>
              <a:latin typeface="Garamond" panose="02020404030301010803" pitchFamily="18" charset="0"/>
              <a:cs typeface="Calibri"/>
            </a:endParaRPr>
          </a:p>
          <a:p>
            <a:pPr marL="1885950" lvl="3" indent="-514350">
              <a:buAutoNum type="arabicPeriod"/>
            </a:pPr>
            <a:endParaRPr lang="en-US" sz="2400" dirty="0">
              <a:solidFill>
                <a:schemeClr val="bg1"/>
              </a:solidFill>
              <a:latin typeface="Garamond" panose="02020404030301010803" pitchFamily="18" charset="0"/>
              <a:cs typeface="Calibri"/>
            </a:endParaRPr>
          </a:p>
          <a:p>
            <a:pPr marL="0" indent="0">
              <a:buNone/>
            </a:pPr>
            <a:endParaRPr lang="en-US" sz="2400" dirty="0">
              <a:solidFill>
                <a:schemeClr val="bg1"/>
              </a:solidFill>
              <a:latin typeface="Garamond" panose="02020404030301010803" pitchFamily="18" charset="0"/>
              <a:cs typeface="Calibri"/>
            </a:endParaRPr>
          </a:p>
          <a:p>
            <a:pPr marL="514350" indent="-514350">
              <a:buAutoNum type="arabicPeriod"/>
            </a:pPr>
            <a:endParaRPr lang="en-US" sz="2400" dirty="0">
              <a:solidFill>
                <a:schemeClr val="bg1"/>
              </a:solidFill>
              <a:latin typeface="Garamond" panose="02020404030301010803" pitchFamily="18" charset="0"/>
              <a:cs typeface="Calibri"/>
            </a:endParaRPr>
          </a:p>
          <a:p>
            <a:pPr marL="0" indent="0">
              <a:buNone/>
            </a:pPr>
            <a:endParaRPr lang="en-US" sz="2400" dirty="0">
              <a:solidFill>
                <a:schemeClr val="bg1"/>
              </a:solidFill>
              <a:latin typeface="Garamond" panose="02020404030301010803" pitchFamily="18" charset="0"/>
              <a:cs typeface="Calibri"/>
            </a:endParaRPr>
          </a:p>
          <a:p>
            <a:pPr marL="0" indent="0">
              <a:buNone/>
            </a:pPr>
            <a:endParaRPr lang="en-US" sz="2400" dirty="0">
              <a:solidFill>
                <a:schemeClr val="bg1"/>
              </a:solidFill>
              <a:latin typeface="Garamond" panose="02020404030301010803" pitchFamily="18" charset="0"/>
              <a:cs typeface="Calibri"/>
            </a:endParaRPr>
          </a:p>
          <a:p>
            <a:endParaRPr lang="en-US" sz="2400" dirty="0">
              <a:solidFill>
                <a:schemeClr val="bg1"/>
              </a:solidFill>
              <a:latin typeface="Garamond" panose="02020404030301010803" pitchFamily="18" charset="0"/>
              <a:cs typeface="Calibri"/>
            </a:endParaRPr>
          </a:p>
        </p:txBody>
      </p:sp>
      <p:cxnSp>
        <p:nvCxnSpPr>
          <p:cNvPr id="24" name="Straight Connector 2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F088CB18-71ED-1F8E-37F0-243A5EC424AC}"/>
              </a:ext>
            </a:extLst>
          </p:cNvPr>
          <p:cNvSpPr>
            <a:spLocks noGrp="1"/>
          </p:cNvSpPr>
          <p:nvPr>
            <p:ph type="ftr" sz="quarter" idx="11"/>
          </p:nvPr>
        </p:nvSpPr>
        <p:spPr>
          <a:xfrm>
            <a:off x="2374670" y="6356350"/>
            <a:ext cx="3945835" cy="365125"/>
          </a:xfrm>
        </p:spPr>
        <p:txBody>
          <a:bodyPr>
            <a:normAutofit/>
          </a:bodyPr>
          <a:lstStyle/>
          <a:p>
            <a:pPr>
              <a:spcAft>
                <a:spcPts val="600"/>
              </a:spcAft>
            </a:pPr>
            <a:r>
              <a:rPr lang="en-US" b="1" dirty="0">
                <a:solidFill>
                  <a:schemeClr val="bg1"/>
                </a:solidFill>
                <a:latin typeface="Garamond" panose="02020404030301010803" pitchFamily="18" charset="0"/>
              </a:rPr>
              <a:t>GROUP 4 CDS B4​</a:t>
            </a:r>
          </a:p>
        </p:txBody>
      </p:sp>
      <p:pic>
        <p:nvPicPr>
          <p:cNvPr id="7" name="Picture 6" descr="Working space background">
            <a:extLst>
              <a:ext uri="{FF2B5EF4-FFF2-40B4-BE49-F238E27FC236}">
                <a16:creationId xmlns:a16="http://schemas.microsoft.com/office/drawing/2014/main" id="{23896257-B198-1603-005A-3283B1BF8137}"/>
              </a:ext>
            </a:extLst>
          </p:cNvPr>
          <p:cNvPicPr>
            <a:picLocks noChangeAspect="1"/>
          </p:cNvPicPr>
          <p:nvPr/>
        </p:nvPicPr>
        <p:blipFill rotWithShape="1">
          <a:blip r:embed="rId2"/>
          <a:srcRect t="5743" b="9987"/>
          <a:stretch/>
        </p:blipFill>
        <p:spPr>
          <a:xfrm>
            <a:off x="6525453" y="1835277"/>
            <a:ext cx="5666547" cy="3187446"/>
          </a:xfrm>
          <a:prstGeom prst="rect">
            <a:avLst/>
          </a:prstGeom>
        </p:spPr>
      </p:pic>
      <p:sp>
        <p:nvSpPr>
          <p:cNvPr id="4" name="Slide Number Placeholder 3">
            <a:extLst>
              <a:ext uri="{FF2B5EF4-FFF2-40B4-BE49-F238E27FC236}">
                <a16:creationId xmlns:a16="http://schemas.microsoft.com/office/drawing/2014/main" id="{07426D12-C1B8-431B-9320-47DC8B7F9B32}"/>
              </a:ext>
            </a:extLst>
          </p:cNvPr>
          <p:cNvSpPr>
            <a:spLocks noGrp="1"/>
          </p:cNvSpPr>
          <p:nvPr>
            <p:ph type="sldNum" sz="quarter" idx="12"/>
          </p:nvPr>
        </p:nvSpPr>
        <p:spPr>
          <a:xfrm>
            <a:off x="9303026" y="6356350"/>
            <a:ext cx="2050774" cy="365125"/>
          </a:xfrm>
        </p:spPr>
        <p:txBody>
          <a:bodyPr>
            <a:normAutofit/>
          </a:bodyPr>
          <a:lstStyle/>
          <a:p>
            <a:pPr>
              <a:spcAft>
                <a:spcPts val="600"/>
              </a:spcAft>
            </a:pPr>
            <a:fld id="{330EA680-D336-4FF7-8B7A-9848BB0A1C32}" type="slidenum">
              <a:rPr lang="en-US">
                <a:solidFill>
                  <a:srgbClr val="FFFFFF"/>
                </a:solidFill>
              </a:rPr>
              <a:pPr>
                <a:spcAft>
                  <a:spcPts val="600"/>
                </a:spcAft>
              </a:pPr>
              <a:t>13</a:t>
            </a:fld>
            <a:endParaRPr lang="en-US">
              <a:solidFill>
                <a:srgbClr val="FFFFFF"/>
              </a:solidFill>
            </a:endParaRPr>
          </a:p>
        </p:txBody>
      </p:sp>
    </p:spTree>
    <p:extLst>
      <p:ext uri="{BB962C8B-B14F-4D97-AF65-F5344CB8AC3E}">
        <p14:creationId xmlns:p14="http://schemas.microsoft.com/office/powerpoint/2010/main" val="2302934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92" name="Rectangle 6191">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4" name="Rectangle 6193">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96" name="Group 6195">
            <a:extLst>
              <a:ext uri="{FF2B5EF4-FFF2-40B4-BE49-F238E27FC236}">
                <a16:creationId xmlns:a16="http://schemas.microsoft.com/office/drawing/2014/main" id="{B29285EB-1C70-4E87-A858-9AD7B740D05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6197" name="Oval 6196">
              <a:extLst>
                <a:ext uri="{FF2B5EF4-FFF2-40B4-BE49-F238E27FC236}">
                  <a16:creationId xmlns:a16="http://schemas.microsoft.com/office/drawing/2014/main" id="{7405F63C-95D2-441D-8D12-3B9D3E657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8" name="Oval 6197">
              <a:extLst>
                <a:ext uri="{FF2B5EF4-FFF2-40B4-BE49-F238E27FC236}">
                  <a16:creationId xmlns:a16="http://schemas.microsoft.com/office/drawing/2014/main" id="{D4E05B25-A225-48BC-9D30-B6E9A3BDD6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9" name="Oval 6198">
              <a:extLst>
                <a:ext uri="{FF2B5EF4-FFF2-40B4-BE49-F238E27FC236}">
                  <a16:creationId xmlns:a16="http://schemas.microsoft.com/office/drawing/2014/main" id="{10CD8C8B-864E-4304-BB66-DC2C39EE0D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0" name="Oval 6199">
              <a:extLst>
                <a:ext uri="{FF2B5EF4-FFF2-40B4-BE49-F238E27FC236}">
                  <a16:creationId xmlns:a16="http://schemas.microsoft.com/office/drawing/2014/main" id="{FE70DF21-F729-46CA-BD0E-080BDF76D5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01" name="Oval 6200">
              <a:extLst>
                <a:ext uri="{FF2B5EF4-FFF2-40B4-BE49-F238E27FC236}">
                  <a16:creationId xmlns:a16="http://schemas.microsoft.com/office/drawing/2014/main" id="{11474331-12B5-4FE7-914A-0431146920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2" name="Oval 6201">
              <a:extLst>
                <a:ext uri="{FF2B5EF4-FFF2-40B4-BE49-F238E27FC236}">
                  <a16:creationId xmlns:a16="http://schemas.microsoft.com/office/drawing/2014/main" id="{0103B076-ED14-4BD7-9A04-D12D1E429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630936" y="630935"/>
            <a:ext cx="5660922" cy="3050025"/>
          </a:xfrm>
          <a:noFill/>
        </p:spPr>
        <p:txBody>
          <a:bodyPr anchor="b">
            <a:normAutofit/>
          </a:bodyPr>
          <a:lstStyle/>
          <a:p>
            <a:r>
              <a:rPr lang="en-US" b="1" cap="all">
                <a:solidFill>
                  <a:schemeClr val="bg1"/>
                </a:solidFill>
                <a:latin typeface="Garamond" panose="02020404030301010803" pitchFamily="18" charset="0"/>
              </a:rPr>
              <a:t>IMAGE CAPTIONING USING A CNN AND A TRANSFORMER</a:t>
            </a:r>
            <a:endParaRPr lang="en-US" b="1" i="1">
              <a:solidFill>
                <a:schemeClr val="bg1"/>
              </a:solidFill>
              <a:latin typeface="Garamond" panose="02020404030301010803" pitchFamily="18" charset="0"/>
            </a:endParaRPr>
          </a:p>
        </p:txBody>
      </p:sp>
      <p:sp>
        <p:nvSpPr>
          <p:cNvPr id="6204" name="Rectangle 6203">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06" name="Group 6205">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6207" name="Straight Connector 6206">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08" name="Straight Connector 6207">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09" name="Straight Connector 6208">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10" name="Straight Connector 6209">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6146" name="Picture 2" descr="Kicking off Your Q&amp;A">
            <a:extLst>
              <a:ext uri="{FF2B5EF4-FFF2-40B4-BE49-F238E27FC236}">
                <a16:creationId xmlns:a16="http://schemas.microsoft.com/office/drawing/2014/main" id="{6CBB2B03-21F8-4EA1-D869-746D11479B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72" b="-1"/>
          <a:stretch/>
        </p:blipFill>
        <p:spPr bwMode="auto">
          <a:xfrm>
            <a:off x="6828679" y="972049"/>
            <a:ext cx="4649023" cy="2513791"/>
          </a:xfrm>
          <a:prstGeom prst="rect">
            <a:avLst/>
          </a:prstGeom>
          <a:noFill/>
          <a:extLst>
            <a:ext uri="{909E8E84-426E-40DD-AFC4-6F175D3DCCD1}">
              <a14:hiddenFill xmlns:a14="http://schemas.microsoft.com/office/drawing/2010/main">
                <a:solidFill>
                  <a:srgbClr val="FFFFFF"/>
                </a:solidFill>
              </a14:hiddenFill>
            </a:ext>
          </a:extLst>
        </p:spPr>
      </p:pic>
      <p:grpSp>
        <p:nvGrpSpPr>
          <p:cNvPr id="6212" name="Group 6211">
            <a:extLst>
              <a:ext uri="{FF2B5EF4-FFF2-40B4-BE49-F238E27FC236}">
                <a16:creationId xmlns:a16="http://schemas.microsoft.com/office/drawing/2014/main" id="{298B576C-FDA2-46DE-8408-3A76DCF506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6693312" y="1116028"/>
            <a:ext cx="304800" cy="429768"/>
            <a:chOff x="215328" y="-46937"/>
            <a:chExt cx="304800" cy="2773841"/>
          </a:xfrm>
        </p:grpSpPr>
        <p:cxnSp>
          <p:nvCxnSpPr>
            <p:cNvPr id="6213" name="Straight Connector 6212">
              <a:extLst>
                <a:ext uri="{FF2B5EF4-FFF2-40B4-BE49-F238E27FC236}">
                  <a16:creationId xmlns:a16="http://schemas.microsoft.com/office/drawing/2014/main" id="{94AEA101-943D-4073-AD87-C8D783165E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14" name="Straight Connector 6213">
              <a:extLst>
                <a:ext uri="{FF2B5EF4-FFF2-40B4-BE49-F238E27FC236}">
                  <a16:creationId xmlns:a16="http://schemas.microsoft.com/office/drawing/2014/main" id="{D103D701-5E08-4A2A-AE99-626C6463592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15" name="Straight Connector 6214">
              <a:extLst>
                <a:ext uri="{FF2B5EF4-FFF2-40B4-BE49-F238E27FC236}">
                  <a16:creationId xmlns:a16="http://schemas.microsoft.com/office/drawing/2014/main" id="{68DF778A-A412-4E7C-9B61-E33D13A5329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16" name="Straight Connector 6215">
              <a:extLst>
                <a:ext uri="{FF2B5EF4-FFF2-40B4-BE49-F238E27FC236}">
                  <a16:creationId xmlns:a16="http://schemas.microsoft.com/office/drawing/2014/main" id="{4EC28832-D2CA-45C0-9C43-0AF9985324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218" name="Rectangle 6217">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20" name="Group 6219">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6221" name="Straight Connector 6220">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22" name="Straight Connector 6221">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23" name="Straight Connector 6222">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224" name="Straight Connector 6223">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630936" y="3952890"/>
            <a:ext cx="5660926" cy="2305002"/>
          </a:xfrm>
          <a:noFill/>
        </p:spPr>
        <p:txBody>
          <a:bodyPr vert="horz" lIns="91440" tIns="45720" rIns="91440" bIns="45720" rtlCol="0" anchor="t">
            <a:normAutofit/>
          </a:bodyPr>
          <a:lstStyle/>
          <a:p>
            <a:pPr marL="0" indent="0">
              <a:buNone/>
            </a:pPr>
            <a:endParaRPr lang="en-US" sz="1800" b="1" i="1">
              <a:solidFill>
                <a:schemeClr val="bg1"/>
              </a:solidFill>
              <a:cs typeface="Calibri"/>
            </a:endParaRPr>
          </a:p>
          <a:p>
            <a:pPr marL="971550" lvl="1" indent="-514350">
              <a:buAutoNum type="arabicPeriod"/>
            </a:pPr>
            <a:endParaRPr lang="en-US" sz="1800">
              <a:solidFill>
                <a:schemeClr val="bg1"/>
              </a:solidFill>
              <a:cs typeface="Calibri"/>
            </a:endParaRPr>
          </a:p>
          <a:p>
            <a:pPr marL="514350">
              <a:buAutoNum type="arabicPeriod"/>
            </a:pPr>
            <a:endParaRPr lang="en-US" sz="1800">
              <a:solidFill>
                <a:schemeClr val="bg1"/>
              </a:solidFill>
              <a:cs typeface="Calibri"/>
            </a:endParaRPr>
          </a:p>
          <a:p>
            <a:pPr marL="1885950" lvl="3" indent="-514350">
              <a:buAutoNum type="arabicPeriod"/>
            </a:pPr>
            <a:endParaRPr lang="en-US">
              <a:solidFill>
                <a:schemeClr val="bg1"/>
              </a:solidFill>
              <a:cs typeface="Calibri"/>
            </a:endParaRPr>
          </a:p>
          <a:p>
            <a:pPr marL="1885950" lvl="3" indent="-514350">
              <a:buAutoNum type="arabicPeriod"/>
            </a:pPr>
            <a:endParaRPr lang="en-US">
              <a:solidFill>
                <a:schemeClr val="bg1"/>
              </a:solidFill>
              <a:cs typeface="Calibri"/>
            </a:endParaRPr>
          </a:p>
          <a:p>
            <a:pPr marL="0" indent="0">
              <a:buNone/>
            </a:pPr>
            <a:endParaRPr lang="en-US" sz="1800">
              <a:solidFill>
                <a:schemeClr val="bg1"/>
              </a:solidFill>
              <a:cs typeface="Calibri"/>
            </a:endParaRPr>
          </a:p>
          <a:p>
            <a:pPr marL="514350" indent="-514350">
              <a:buAutoNum type="arabicPeriod"/>
            </a:pPr>
            <a:endParaRPr lang="en-US" sz="1800">
              <a:solidFill>
                <a:schemeClr val="bg1"/>
              </a:solidFill>
              <a:cs typeface="Calibri"/>
            </a:endParaRPr>
          </a:p>
          <a:p>
            <a:pPr marL="0" indent="0">
              <a:buNone/>
            </a:pPr>
            <a:endParaRPr lang="en-US" sz="1800">
              <a:solidFill>
                <a:schemeClr val="bg1"/>
              </a:solidFill>
              <a:cs typeface="Calibri"/>
            </a:endParaRPr>
          </a:p>
          <a:p>
            <a:pPr marL="0" indent="0">
              <a:buNone/>
            </a:pPr>
            <a:endParaRPr lang="en-US" sz="1800">
              <a:solidFill>
                <a:schemeClr val="bg1"/>
              </a:solidFill>
              <a:cs typeface="Calibri"/>
            </a:endParaRPr>
          </a:p>
          <a:p>
            <a:endParaRPr lang="en-US" sz="1800">
              <a:solidFill>
                <a:schemeClr val="bg1"/>
              </a:solidFill>
              <a:cs typeface="Calibri"/>
            </a:endParaRPr>
          </a:p>
        </p:txBody>
      </p:sp>
      <p:pic>
        <p:nvPicPr>
          <p:cNvPr id="6154" name="Picture 10" descr="How to Respond to Thank You (In All Kind of Situations)">
            <a:extLst>
              <a:ext uri="{FF2B5EF4-FFF2-40B4-BE49-F238E27FC236}">
                <a16:creationId xmlns:a16="http://schemas.microsoft.com/office/drawing/2014/main" id="{AF2269CB-C978-E0D2-988D-2CA4FD2DE5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665" r="3" b="13082"/>
          <a:stretch/>
        </p:blipFill>
        <p:spPr bwMode="auto">
          <a:xfrm>
            <a:off x="6828679" y="3638658"/>
            <a:ext cx="4649023" cy="251379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386AE05D-AD41-8E2A-4889-B83CB3BF2366}"/>
              </a:ext>
            </a:extLst>
          </p:cNvPr>
          <p:cNvSpPr>
            <a:spLocks noGrp="1"/>
          </p:cNvSpPr>
          <p:nvPr>
            <p:ph type="ftr" sz="quarter" idx="11"/>
          </p:nvPr>
        </p:nvSpPr>
        <p:spPr>
          <a:xfrm>
            <a:off x="630936" y="6308832"/>
            <a:ext cx="8320722" cy="548640"/>
          </a:xfrm>
        </p:spPr>
        <p:txBody>
          <a:bodyPr anchor="ctr">
            <a:normAutofit/>
          </a:bodyPr>
          <a:lstStyle/>
          <a:p>
            <a:pPr>
              <a:spcAft>
                <a:spcPts val="600"/>
              </a:spcAft>
            </a:pPr>
            <a:r>
              <a:rPr lang="en-US" sz="1050" b="1" dirty="0">
                <a:solidFill>
                  <a:schemeClr val="bg1"/>
                </a:solidFill>
                <a:latin typeface="Garamond" panose="02020404030301010803" pitchFamily="18" charset="0"/>
              </a:rPr>
              <a:t>GROUP 4 CDS B4​</a:t>
            </a:r>
          </a:p>
        </p:txBody>
      </p:sp>
      <p:sp>
        <p:nvSpPr>
          <p:cNvPr id="5" name="Slide Number Placeholder 4">
            <a:extLst>
              <a:ext uri="{FF2B5EF4-FFF2-40B4-BE49-F238E27FC236}">
                <a16:creationId xmlns:a16="http://schemas.microsoft.com/office/drawing/2014/main" id="{FCA28475-9228-31D5-5E01-D6BAC2060309}"/>
              </a:ext>
            </a:extLst>
          </p:cNvPr>
          <p:cNvSpPr>
            <a:spLocks noGrp="1"/>
          </p:cNvSpPr>
          <p:nvPr>
            <p:ph type="sldNum" sz="quarter" idx="12"/>
          </p:nvPr>
        </p:nvSpPr>
        <p:spPr>
          <a:xfrm>
            <a:off x="0" y="6309360"/>
            <a:ext cx="640080" cy="548640"/>
          </a:xfrm>
        </p:spPr>
        <p:txBody>
          <a:bodyPr>
            <a:normAutofit/>
          </a:bodyPr>
          <a:lstStyle/>
          <a:p>
            <a:pPr algn="ctr">
              <a:spcAft>
                <a:spcPts val="600"/>
              </a:spcAft>
            </a:pPr>
            <a:fld id="{330EA680-D336-4FF7-8B7A-9848BB0A1C32}" type="slidenum">
              <a:rPr lang="en-US">
                <a:solidFill>
                  <a:schemeClr val="bg1"/>
                </a:solidFill>
              </a:rPr>
              <a:pPr algn="ctr">
                <a:spcAft>
                  <a:spcPts val="600"/>
                </a:spcAft>
              </a:pPr>
              <a:t>14</a:t>
            </a:fld>
            <a:endParaRPr lang="en-US">
              <a:solidFill>
                <a:schemeClr val="bg1"/>
              </a:solidFill>
            </a:endParaRPr>
          </a:p>
        </p:txBody>
      </p:sp>
    </p:spTree>
    <p:extLst>
      <p:ext uri="{BB962C8B-B14F-4D97-AF65-F5344CB8AC3E}">
        <p14:creationId xmlns:p14="http://schemas.microsoft.com/office/powerpoint/2010/main" val="24310737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DC28794-3B89-462C-BE95-927A51D7D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BF1BF76-D9C8-49D3-9A7F-D43C497C3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1725E28-0B8D-4475-B982-E917DD914A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86BBCC53-8CD7-412D-8B75-32746A401E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21CA390-7DB2-4336-AE30-D1245539B3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AB142E3-1E67-41E6-BEF7-5DA0E1CAFD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C611634-74D3-41C3-917F-5A308A999F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2E809DD-CC0A-433F-A107-37592CAC2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EAA5E36-771E-4967-AE44-53BC6682FB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59E7F326-090A-45F0-9F6C-D98AF5160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F20FE9C-08B6-451E-BEDA-401A81BD4F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0864D66-4BEF-4628-B9DC-C382A4BC26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28" name="Straight Connector 27">
              <a:extLst>
                <a:ext uri="{FF2B5EF4-FFF2-40B4-BE49-F238E27FC236}">
                  <a16:creationId xmlns:a16="http://schemas.microsoft.com/office/drawing/2014/main" id="{B8473175-583C-4362-AD52-6A41687451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119EE6-B01F-4BDA-97B2-8BC244AD9FA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783EB66-70A8-4451-984C-ABF2410C6A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BA8CB1A-B550-452B-BB18-69D43CC9263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Picture 6" descr="Graph on document with pen">
            <a:extLst>
              <a:ext uri="{FF2B5EF4-FFF2-40B4-BE49-F238E27FC236}">
                <a16:creationId xmlns:a16="http://schemas.microsoft.com/office/drawing/2014/main" id="{31DBF88C-37C0-71D3-001C-CAD5438C5815}"/>
              </a:ext>
            </a:extLst>
          </p:cNvPr>
          <p:cNvPicPr>
            <a:picLocks noChangeAspect="1"/>
          </p:cNvPicPr>
          <p:nvPr/>
        </p:nvPicPr>
        <p:blipFill rotWithShape="1">
          <a:blip r:embed="rId2">
            <a:duotone>
              <a:prstClr val="black"/>
              <a:schemeClr val="bg1">
                <a:tint val="45000"/>
                <a:satMod val="400000"/>
              </a:schemeClr>
            </a:duotone>
            <a:alphaModFix amt="25000"/>
          </a:blip>
          <a:srcRect t="843" r="-1" b="13551"/>
          <a:stretch/>
        </p:blipFill>
        <p:spPr>
          <a:xfrm>
            <a:off x="749021" y="-219680"/>
            <a:ext cx="10731726" cy="6132211"/>
          </a:xfrm>
          <a:prstGeom prst="rect">
            <a:avLst/>
          </a:prstGeom>
        </p:spPr>
      </p:pic>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984780" y="630935"/>
            <a:ext cx="9938834" cy="1475627"/>
          </a:xfrm>
          <a:noFill/>
        </p:spPr>
        <p:txBody>
          <a:bodyPr anchor="b">
            <a:normAutofit/>
          </a:bodyPr>
          <a:lstStyle/>
          <a:p>
            <a:pPr algn="ctr"/>
            <a:r>
              <a:rPr lang="en-US" sz="4800" cap="all" dirty="0">
                <a:solidFill>
                  <a:schemeClr val="bg1"/>
                </a:solidFill>
                <a:latin typeface="Garamond" panose="02020404030301010803" pitchFamily="18" charset="0"/>
              </a:rPr>
              <a:t>IMAGE CAPTIONING USING A CNN AND A TRANSFORMER</a:t>
            </a:r>
            <a:endParaRPr lang="en-US" sz="4800" b="1" i="1" dirty="0">
              <a:solidFill>
                <a:schemeClr val="bg1"/>
              </a:solidFill>
              <a:latin typeface="Garamond" panose="02020404030301010803" pitchFamily="18" charset="0"/>
            </a:endParaRPr>
          </a:p>
        </p:txBody>
      </p:sp>
      <p:grpSp>
        <p:nvGrpSpPr>
          <p:cNvPr id="33" name="Group 32">
            <a:extLst>
              <a:ext uri="{FF2B5EF4-FFF2-40B4-BE49-F238E27FC236}">
                <a16:creationId xmlns:a16="http://schemas.microsoft.com/office/drawing/2014/main" id="{F67C7EE6-E29C-4D84-B2C6-7B20A0FDAF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4" name="Straight Connector 33">
              <a:extLst>
                <a:ext uri="{FF2B5EF4-FFF2-40B4-BE49-F238E27FC236}">
                  <a16:creationId xmlns:a16="http://schemas.microsoft.com/office/drawing/2014/main" id="{73C23E94-A2CC-459B-9961-40250DBE61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DC685A-870A-4F1B-8A06-1DB278981A0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D8F22A6-4F2D-4467-A3A9-A9BE31FC98D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58D5732-C263-4EED-85EF-7E7435EDEF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1234352" y="2315257"/>
            <a:ext cx="9428732" cy="2413904"/>
          </a:xfrm>
          <a:noFill/>
        </p:spPr>
        <p:txBody>
          <a:bodyPr vert="horz" lIns="91440" tIns="45720" rIns="91440" bIns="45720" rtlCol="0" anchor="t">
            <a:normAutofit/>
          </a:bodyPr>
          <a:lstStyle/>
          <a:p>
            <a:pPr marL="0" indent="0">
              <a:buNone/>
            </a:pPr>
            <a:r>
              <a:rPr lang="en-US" sz="1800" b="1" i="1" dirty="0">
                <a:solidFill>
                  <a:schemeClr val="bg1"/>
                </a:solidFill>
                <a:latin typeface="Garamond" panose="02020404030301010803" pitchFamily="18" charset="0"/>
                <a:cs typeface="Calibri"/>
              </a:rPr>
              <a:t>Back up</a:t>
            </a:r>
          </a:p>
          <a:p>
            <a:pPr marL="971550" lvl="1" indent="-514350">
              <a:buAutoNum type="arabicPeriod"/>
            </a:pPr>
            <a:r>
              <a:rPr lang="en-US" sz="1800" dirty="0">
                <a:solidFill>
                  <a:srgbClr val="00B0F0"/>
                </a:solidFill>
                <a:latin typeface="Garamond" panose="02020404030301010803" pitchFamily="18" charset="0"/>
                <a:ea typeface="+mn-lt"/>
                <a:cs typeface="+mn-lt"/>
                <a:hlinkClick r:id="rId3">
                  <a:extLst>
                    <a:ext uri="{A12FA001-AC4F-418D-AE19-62706E023703}">
                      <ahyp:hlinkClr xmlns:ahyp="http://schemas.microsoft.com/office/drawing/2018/hyperlinkcolor" val="tx"/>
                    </a:ext>
                  </a:extLst>
                </a:hlinkClick>
              </a:rPr>
              <a:t>Using Machine Learning to Generate Image Captions | by Nouman | Towards Data Science</a:t>
            </a:r>
            <a:endParaRPr lang="en-US" sz="1800" dirty="0">
              <a:solidFill>
                <a:srgbClr val="00B0F0"/>
              </a:solidFill>
              <a:latin typeface="Garamond" panose="02020404030301010803" pitchFamily="18" charset="0"/>
              <a:cs typeface="Calibri"/>
            </a:endParaRPr>
          </a:p>
          <a:p>
            <a:pPr marL="971550" lvl="1" indent="-514350">
              <a:buAutoNum type="arabicPeriod"/>
            </a:pPr>
            <a:endParaRPr lang="en-US" sz="1800" dirty="0">
              <a:solidFill>
                <a:schemeClr val="bg1"/>
              </a:solidFill>
              <a:latin typeface="Garamond" panose="02020404030301010803" pitchFamily="18" charset="0"/>
              <a:cs typeface="Calibri"/>
            </a:endParaRPr>
          </a:p>
          <a:p>
            <a:pPr marL="971550" lvl="1" indent="-514350">
              <a:buAutoNum type="arabicPeriod"/>
            </a:pPr>
            <a:endParaRPr lang="en-US" sz="1800" dirty="0">
              <a:solidFill>
                <a:schemeClr val="bg1"/>
              </a:solidFill>
              <a:latin typeface="Garamond" panose="02020404030301010803" pitchFamily="18" charset="0"/>
              <a:cs typeface="Calibri"/>
            </a:endParaRPr>
          </a:p>
          <a:p>
            <a:pPr marL="514350">
              <a:buAutoNum type="arabicPeriod"/>
            </a:pPr>
            <a:endParaRPr lang="en-US" sz="1800" dirty="0">
              <a:solidFill>
                <a:schemeClr val="bg1"/>
              </a:solidFill>
              <a:latin typeface="Garamond" panose="02020404030301010803" pitchFamily="18" charset="0"/>
              <a:cs typeface="Calibri"/>
            </a:endParaRPr>
          </a:p>
          <a:p>
            <a:pPr marL="1885950" lvl="3" indent="-514350">
              <a:buAutoNum type="arabicPeriod"/>
            </a:pPr>
            <a:endParaRPr lang="en-US" dirty="0">
              <a:solidFill>
                <a:schemeClr val="bg1"/>
              </a:solidFill>
              <a:latin typeface="Garamond" panose="02020404030301010803" pitchFamily="18" charset="0"/>
              <a:cs typeface="Calibri"/>
            </a:endParaRPr>
          </a:p>
          <a:p>
            <a:pPr marL="1885950" lvl="3" indent="-514350">
              <a:buAutoNum type="arabicPeriod"/>
            </a:pPr>
            <a:endParaRPr lang="en-US" dirty="0">
              <a:solidFill>
                <a:schemeClr val="bg1"/>
              </a:solidFill>
              <a:latin typeface="Garamond" panose="02020404030301010803" pitchFamily="18" charset="0"/>
              <a:cs typeface="Calibri"/>
            </a:endParaRPr>
          </a:p>
          <a:p>
            <a:pPr marL="0" indent="0">
              <a:buNone/>
            </a:pPr>
            <a:endParaRPr lang="en-US" sz="1800" dirty="0">
              <a:solidFill>
                <a:schemeClr val="bg1"/>
              </a:solidFill>
              <a:latin typeface="Garamond" panose="02020404030301010803" pitchFamily="18" charset="0"/>
              <a:cs typeface="Calibri"/>
            </a:endParaRPr>
          </a:p>
          <a:p>
            <a:pPr marL="514350" indent="-514350">
              <a:buAutoNum type="arabicPeriod"/>
            </a:pPr>
            <a:endParaRPr lang="en-US" sz="1800" dirty="0">
              <a:solidFill>
                <a:schemeClr val="bg1"/>
              </a:solidFill>
              <a:latin typeface="Garamond" panose="02020404030301010803" pitchFamily="18" charset="0"/>
              <a:cs typeface="Calibri"/>
            </a:endParaRPr>
          </a:p>
          <a:p>
            <a:pPr marL="0" indent="0">
              <a:buNone/>
            </a:pPr>
            <a:endParaRPr lang="en-US" sz="1800" dirty="0">
              <a:solidFill>
                <a:schemeClr val="bg1"/>
              </a:solidFill>
              <a:latin typeface="Garamond" panose="02020404030301010803" pitchFamily="18" charset="0"/>
              <a:cs typeface="Calibri"/>
            </a:endParaRPr>
          </a:p>
          <a:p>
            <a:pPr marL="0" indent="0">
              <a:buNone/>
            </a:pPr>
            <a:endParaRPr lang="en-US" sz="1800" dirty="0">
              <a:solidFill>
                <a:schemeClr val="bg1"/>
              </a:solidFill>
              <a:latin typeface="Garamond" panose="02020404030301010803" pitchFamily="18" charset="0"/>
              <a:cs typeface="Calibri"/>
            </a:endParaRPr>
          </a:p>
          <a:p>
            <a:endParaRPr lang="en-US" sz="1800" dirty="0">
              <a:solidFill>
                <a:schemeClr val="bg1"/>
              </a:solidFill>
              <a:latin typeface="Garamond" panose="02020404030301010803" pitchFamily="18" charset="0"/>
              <a:cs typeface="Calibri"/>
            </a:endParaRPr>
          </a:p>
        </p:txBody>
      </p:sp>
      <p:sp>
        <p:nvSpPr>
          <p:cNvPr id="5" name="Footer Placeholder 4">
            <a:extLst>
              <a:ext uri="{FF2B5EF4-FFF2-40B4-BE49-F238E27FC236}">
                <a16:creationId xmlns:a16="http://schemas.microsoft.com/office/drawing/2014/main" id="{2B9C1ACD-2D85-4D9E-1B64-C8D757E86916}"/>
              </a:ext>
            </a:extLst>
          </p:cNvPr>
          <p:cNvSpPr>
            <a:spLocks noGrp="1"/>
          </p:cNvSpPr>
          <p:nvPr>
            <p:ph type="ftr" sz="quarter" idx="11"/>
          </p:nvPr>
        </p:nvSpPr>
        <p:spPr>
          <a:xfrm>
            <a:off x="630936" y="6308832"/>
            <a:ext cx="8320722" cy="548640"/>
          </a:xfrm>
        </p:spPr>
        <p:txBody>
          <a:bodyPr anchor="ctr">
            <a:normAutofit/>
          </a:bodyPr>
          <a:lstStyle/>
          <a:p>
            <a:pPr algn="just">
              <a:spcAft>
                <a:spcPts val="600"/>
              </a:spcAft>
            </a:pPr>
            <a:r>
              <a:rPr lang="en-US" sz="1050">
                <a:solidFill>
                  <a:schemeClr val="bg1"/>
                </a:solidFill>
                <a:latin typeface="Garamond" panose="02020404030301010803" pitchFamily="18" charset="0"/>
              </a:rPr>
              <a:t>GROUP 4 CDS B4​</a:t>
            </a:r>
          </a:p>
        </p:txBody>
      </p:sp>
      <p:sp>
        <p:nvSpPr>
          <p:cNvPr id="4" name="Slide Number Placeholder 3">
            <a:extLst>
              <a:ext uri="{FF2B5EF4-FFF2-40B4-BE49-F238E27FC236}">
                <a16:creationId xmlns:a16="http://schemas.microsoft.com/office/drawing/2014/main" id="{3A55D01A-FEE1-0E63-DC98-AC97277E1CF3}"/>
              </a:ext>
            </a:extLst>
          </p:cNvPr>
          <p:cNvSpPr>
            <a:spLocks noGrp="1"/>
          </p:cNvSpPr>
          <p:nvPr>
            <p:ph type="sldNum" sz="quarter" idx="12"/>
          </p:nvPr>
        </p:nvSpPr>
        <p:spPr>
          <a:xfrm>
            <a:off x="0" y="6309360"/>
            <a:ext cx="640080" cy="548640"/>
          </a:xfrm>
        </p:spPr>
        <p:txBody>
          <a:bodyPr>
            <a:normAutofit/>
          </a:bodyPr>
          <a:lstStyle/>
          <a:p>
            <a:pPr algn="ctr">
              <a:spcAft>
                <a:spcPts val="600"/>
              </a:spcAft>
            </a:pPr>
            <a:fld id="{330EA680-D336-4FF7-8B7A-9848BB0A1C32}" type="slidenum">
              <a:rPr lang="en-US">
                <a:solidFill>
                  <a:schemeClr val="bg1"/>
                </a:solidFill>
                <a:latin typeface="Garamond" panose="02020404030301010803" pitchFamily="18" charset="0"/>
              </a:rPr>
              <a:pPr algn="ctr">
                <a:spcAft>
                  <a:spcPts val="600"/>
                </a:spcAft>
              </a:pPr>
              <a:t>15</a:t>
            </a:fld>
            <a:endParaRPr lang="en-US">
              <a:solidFill>
                <a:schemeClr val="bg1"/>
              </a:solidFill>
              <a:latin typeface="Garamond" panose="02020404030301010803" pitchFamily="18" charset="0"/>
            </a:endParaRPr>
          </a:p>
        </p:txBody>
      </p:sp>
    </p:spTree>
    <p:extLst>
      <p:ext uri="{BB962C8B-B14F-4D97-AF65-F5344CB8AC3E}">
        <p14:creationId xmlns:p14="http://schemas.microsoft.com/office/powerpoint/2010/main" val="2029782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Graphical user interface, website&#10;&#10;Description automatically generated">
            <a:extLst>
              <a:ext uri="{FF2B5EF4-FFF2-40B4-BE49-F238E27FC236}">
                <a16:creationId xmlns:a16="http://schemas.microsoft.com/office/drawing/2014/main" id="{E8BFAD9A-BEDE-62D6-A850-C6363367683D}"/>
              </a:ext>
            </a:extLst>
          </p:cNvPr>
          <p:cNvPicPr>
            <a:picLocks noChangeAspect="1"/>
          </p:cNvPicPr>
          <p:nvPr/>
        </p:nvPicPr>
        <p:blipFill rotWithShape="1">
          <a:blip r:embed="rId2">
            <a:extLst>
              <a:ext uri="{28A0092B-C50C-407E-A947-70E740481C1C}">
                <a14:useLocalDpi xmlns:a14="http://schemas.microsoft.com/office/drawing/2010/main" val="0"/>
              </a:ext>
            </a:extLst>
          </a:blip>
          <a:srcRect b="14773"/>
          <a:stretch/>
        </p:blipFill>
        <p:spPr>
          <a:xfrm>
            <a:off x="20" y="-123977"/>
            <a:ext cx="12191980" cy="6857990"/>
          </a:xfrm>
          <a:prstGeom prst="rect">
            <a:avLst/>
          </a:prstGeom>
        </p:spPr>
      </p:pic>
      <p:sp>
        <p:nvSpPr>
          <p:cNvPr id="14" name="Rectangle 13">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340963" y="230409"/>
            <a:ext cx="7547674" cy="1466455"/>
          </a:xfrm>
        </p:spPr>
        <p:txBody>
          <a:bodyPr anchor="b">
            <a:noAutofit/>
          </a:bodyPr>
          <a:lstStyle/>
          <a:p>
            <a:r>
              <a:rPr lang="en-US" sz="3600" cap="all" dirty="0">
                <a:solidFill>
                  <a:schemeClr val="bg1"/>
                </a:solidFill>
                <a:latin typeface="Garamond" panose="02020404030301010803" pitchFamily="18" charset="0"/>
              </a:rPr>
              <a:t>IMAGE CAPTIONING USING A CNN AND A TRANSFORMER            </a:t>
            </a:r>
            <a:endParaRPr lang="en-US" sz="3600" b="1" i="1" cap="all" dirty="0">
              <a:solidFill>
                <a:schemeClr val="bg1"/>
              </a:solidFill>
              <a:latin typeface="Garamond" panose="02020404030301010803" pitchFamily="18" charset="0"/>
            </a:endParaRPr>
          </a:p>
        </p:txBody>
      </p: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340962" y="1866508"/>
            <a:ext cx="5145437" cy="3015849"/>
          </a:xfrm>
        </p:spPr>
        <p:txBody>
          <a:bodyPr vert="horz" lIns="91440" tIns="45720" rIns="91440" bIns="45720" rtlCol="0">
            <a:noAutofit/>
          </a:bodyPr>
          <a:lstStyle/>
          <a:p>
            <a:pPr marL="0" indent="0">
              <a:buNone/>
            </a:pPr>
            <a:r>
              <a:rPr lang="en-US" sz="2400" b="1" i="1" dirty="0">
                <a:solidFill>
                  <a:schemeClr val="bg1"/>
                </a:solidFill>
                <a:latin typeface="Garamond" panose="02020404030301010803" pitchFamily="18" charset="0"/>
                <a:cs typeface="Calibri"/>
              </a:rPr>
              <a:t>Agenda</a:t>
            </a:r>
          </a:p>
          <a:p>
            <a:pPr marL="514350" indent="-514350">
              <a:lnSpc>
                <a:spcPct val="50000"/>
              </a:lnSpc>
              <a:buAutoNum type="arabicPeriod"/>
            </a:pPr>
            <a:r>
              <a:rPr lang="en-US" sz="2400" dirty="0">
                <a:solidFill>
                  <a:schemeClr val="bg1"/>
                </a:solidFill>
                <a:latin typeface="Garamond" panose="02020404030301010803" pitchFamily="18" charset="0"/>
                <a:cs typeface="Calibri"/>
              </a:rPr>
              <a:t>Team</a:t>
            </a:r>
          </a:p>
          <a:p>
            <a:pPr marL="514350" indent="-514350">
              <a:lnSpc>
                <a:spcPct val="50000"/>
              </a:lnSpc>
              <a:buAutoNum type="arabicPeriod"/>
            </a:pPr>
            <a:r>
              <a:rPr lang="en-US" sz="2400" dirty="0">
                <a:solidFill>
                  <a:schemeClr val="bg1"/>
                </a:solidFill>
                <a:latin typeface="Garamond" panose="02020404030301010803" pitchFamily="18" charset="0"/>
                <a:cs typeface="Calibri"/>
              </a:rPr>
              <a:t>Introduction</a:t>
            </a:r>
            <a:endParaRPr lang="en-US" sz="2400" dirty="0">
              <a:solidFill>
                <a:schemeClr val="bg1"/>
              </a:solidFill>
              <a:latin typeface="Garamond" panose="02020404030301010803" pitchFamily="18" charset="0"/>
            </a:endParaRPr>
          </a:p>
          <a:p>
            <a:pPr marL="971550" lvl="1">
              <a:lnSpc>
                <a:spcPct val="50000"/>
              </a:lnSpc>
              <a:buAutoNum type="arabicPeriod"/>
            </a:pPr>
            <a:r>
              <a:rPr lang="en-US" dirty="0">
                <a:solidFill>
                  <a:schemeClr val="bg1"/>
                </a:solidFill>
                <a:latin typeface="Garamond" panose="02020404030301010803" pitchFamily="18" charset="0"/>
                <a:ea typeface="+mn-lt"/>
                <a:cs typeface="+mn-lt"/>
              </a:rPr>
              <a:t>Image Captioning</a:t>
            </a:r>
          </a:p>
          <a:p>
            <a:pPr marL="971550" lvl="1">
              <a:lnSpc>
                <a:spcPct val="50000"/>
              </a:lnSpc>
              <a:buAutoNum type="arabicPeriod"/>
            </a:pPr>
            <a:r>
              <a:rPr lang="en-US" dirty="0">
                <a:solidFill>
                  <a:schemeClr val="bg1"/>
                </a:solidFill>
                <a:latin typeface="Garamond" panose="02020404030301010803" pitchFamily="18" charset="0"/>
                <a:ea typeface="+mn-lt"/>
                <a:cs typeface="+mn-lt"/>
              </a:rPr>
              <a:t>Market Size</a:t>
            </a:r>
          </a:p>
          <a:p>
            <a:pPr marL="971550" lvl="1">
              <a:lnSpc>
                <a:spcPct val="50000"/>
              </a:lnSpc>
              <a:buAutoNum type="arabicPeriod"/>
            </a:pPr>
            <a:r>
              <a:rPr lang="en-US" dirty="0">
                <a:solidFill>
                  <a:schemeClr val="bg1"/>
                </a:solidFill>
                <a:latin typeface="Garamond" panose="02020404030301010803" pitchFamily="18" charset="0"/>
                <a:ea typeface="+mn-lt"/>
                <a:cs typeface="+mn-lt"/>
              </a:rPr>
              <a:t>Tools</a:t>
            </a:r>
          </a:p>
          <a:p>
            <a:pPr marL="971550" lvl="1">
              <a:lnSpc>
                <a:spcPct val="50000"/>
              </a:lnSpc>
              <a:buAutoNum type="arabicPeriod"/>
            </a:pPr>
            <a:endParaRPr lang="en-US" dirty="0">
              <a:solidFill>
                <a:schemeClr val="bg1"/>
              </a:solidFill>
              <a:latin typeface="Garamond" panose="02020404030301010803" pitchFamily="18" charset="0"/>
              <a:ea typeface="+mn-lt"/>
              <a:cs typeface="+mn-lt"/>
            </a:endParaRPr>
          </a:p>
          <a:p>
            <a:pPr marL="514350" indent="-514350">
              <a:lnSpc>
                <a:spcPct val="50000"/>
              </a:lnSpc>
              <a:buAutoNum type="arabicPeriod"/>
            </a:pPr>
            <a:r>
              <a:rPr lang="en-US" sz="2400" dirty="0">
                <a:solidFill>
                  <a:schemeClr val="bg1"/>
                </a:solidFill>
                <a:latin typeface="Garamond" panose="02020404030301010803" pitchFamily="18" charset="0"/>
                <a:ea typeface="+mn-lt"/>
                <a:cs typeface="+mn-lt"/>
              </a:rPr>
              <a:t>Demo</a:t>
            </a:r>
            <a:endParaRPr lang="en-US" sz="2400" dirty="0">
              <a:solidFill>
                <a:schemeClr val="bg1"/>
              </a:solidFill>
              <a:latin typeface="Garamond" panose="02020404030301010803" pitchFamily="18" charset="0"/>
              <a:cs typeface="Calibri"/>
            </a:endParaRPr>
          </a:p>
          <a:p>
            <a:pPr marL="971550" lvl="1">
              <a:lnSpc>
                <a:spcPct val="50000"/>
              </a:lnSpc>
              <a:buAutoNum type="arabicPeriod"/>
            </a:pPr>
            <a:r>
              <a:rPr lang="en-US" dirty="0" err="1">
                <a:solidFill>
                  <a:schemeClr val="bg1"/>
                </a:solidFill>
                <a:latin typeface="Garamond" panose="02020404030301010803" pitchFamily="18" charset="0"/>
                <a:cs typeface="Calibri"/>
              </a:rPr>
              <a:t>Streamlit</a:t>
            </a:r>
            <a:r>
              <a:rPr lang="en-US" dirty="0">
                <a:solidFill>
                  <a:schemeClr val="bg1"/>
                </a:solidFill>
                <a:latin typeface="Garamond" panose="02020404030301010803" pitchFamily="18" charset="0"/>
                <a:cs typeface="Calibri"/>
              </a:rPr>
              <a:t> Demo</a:t>
            </a:r>
          </a:p>
          <a:p>
            <a:pPr marL="514350" indent="-514350">
              <a:lnSpc>
                <a:spcPct val="50000"/>
              </a:lnSpc>
              <a:buAutoNum type="arabicPeriod"/>
            </a:pPr>
            <a:r>
              <a:rPr lang="en-US" sz="2400" dirty="0">
                <a:solidFill>
                  <a:schemeClr val="bg1"/>
                </a:solidFill>
                <a:latin typeface="Garamond" panose="02020404030301010803" pitchFamily="18" charset="0"/>
                <a:cs typeface="Calibri"/>
              </a:rPr>
              <a:t>ML Flow</a:t>
            </a:r>
          </a:p>
          <a:p>
            <a:pPr marL="971550" lvl="1" indent="-514350">
              <a:lnSpc>
                <a:spcPct val="50000"/>
              </a:lnSpc>
              <a:buAutoNum type="arabicPeriod"/>
            </a:pPr>
            <a:r>
              <a:rPr lang="en-US" dirty="0">
                <a:solidFill>
                  <a:schemeClr val="bg1"/>
                </a:solidFill>
                <a:latin typeface="Garamond" panose="02020404030301010803" pitchFamily="18" charset="0"/>
                <a:cs typeface="Calibri"/>
              </a:rPr>
              <a:t>Top Level ML Pipeline</a:t>
            </a:r>
          </a:p>
          <a:p>
            <a:pPr marL="971550" lvl="1" indent="-514350">
              <a:lnSpc>
                <a:spcPct val="50000"/>
              </a:lnSpc>
              <a:buAutoNum type="arabicPeriod"/>
            </a:pPr>
            <a:r>
              <a:rPr lang="en-US" dirty="0">
                <a:solidFill>
                  <a:schemeClr val="bg1"/>
                </a:solidFill>
                <a:latin typeface="Garamond" panose="02020404030301010803" pitchFamily="18" charset="0"/>
                <a:cs typeface="Calibri"/>
              </a:rPr>
              <a:t>EDA</a:t>
            </a:r>
            <a:endParaRPr lang="en-US" dirty="0">
              <a:solidFill>
                <a:schemeClr val="bg1"/>
              </a:solidFill>
              <a:latin typeface="Garamond" panose="02020404030301010803" pitchFamily="18" charset="0"/>
            </a:endParaRPr>
          </a:p>
          <a:p>
            <a:pPr marL="971550" lvl="1" indent="-514350">
              <a:lnSpc>
                <a:spcPct val="50000"/>
              </a:lnSpc>
              <a:buAutoNum type="arabicPeriod"/>
            </a:pPr>
            <a:r>
              <a:rPr lang="en-US" dirty="0">
                <a:solidFill>
                  <a:schemeClr val="bg1"/>
                </a:solidFill>
                <a:latin typeface="Garamond" panose="02020404030301010803" pitchFamily="18" charset="0"/>
                <a:cs typeface="Calibri"/>
              </a:rPr>
              <a:t>Model Pipeline</a:t>
            </a:r>
          </a:p>
          <a:p>
            <a:pPr marL="971550" lvl="1" indent="-514350">
              <a:lnSpc>
                <a:spcPct val="50000"/>
              </a:lnSpc>
              <a:buAutoNum type="arabicPeriod"/>
            </a:pPr>
            <a:r>
              <a:rPr lang="en-US" dirty="0">
                <a:solidFill>
                  <a:schemeClr val="bg1"/>
                </a:solidFill>
                <a:latin typeface="Garamond" panose="02020404030301010803" pitchFamily="18" charset="0"/>
                <a:cs typeface="Calibri"/>
              </a:rPr>
              <a:t>Performance  </a:t>
            </a:r>
            <a:r>
              <a:rPr lang="en-US" dirty="0" err="1">
                <a:solidFill>
                  <a:schemeClr val="bg1"/>
                </a:solidFill>
                <a:latin typeface="Garamond" panose="02020404030301010803" pitchFamily="18" charset="0"/>
                <a:cs typeface="Calibri"/>
              </a:rPr>
              <a:t>Mwtric</a:t>
            </a:r>
            <a:endParaRPr lang="en-US" dirty="0">
              <a:solidFill>
                <a:schemeClr val="bg1"/>
              </a:solidFill>
              <a:latin typeface="Garamond" panose="02020404030301010803" pitchFamily="18" charset="0"/>
              <a:cs typeface="Calibri"/>
            </a:endParaRPr>
          </a:p>
          <a:p>
            <a:pPr marL="514350" indent="-514350">
              <a:lnSpc>
                <a:spcPct val="50000"/>
              </a:lnSpc>
              <a:buAutoNum type="arabicPeriod"/>
            </a:pPr>
            <a:r>
              <a:rPr lang="en-US" sz="2400" dirty="0">
                <a:solidFill>
                  <a:schemeClr val="bg1"/>
                </a:solidFill>
                <a:latin typeface="Garamond" panose="02020404030301010803" pitchFamily="18" charset="0"/>
                <a:cs typeface="Calibri"/>
              </a:rPr>
              <a:t>Future Work</a:t>
            </a:r>
          </a:p>
          <a:p>
            <a:pPr marL="0" indent="0">
              <a:buNone/>
            </a:pPr>
            <a:endParaRPr lang="en-US" sz="2400" dirty="0">
              <a:solidFill>
                <a:schemeClr val="bg1"/>
              </a:solidFill>
              <a:latin typeface="Garamond" panose="02020404030301010803" pitchFamily="18" charset="0"/>
              <a:cs typeface="Calibri"/>
            </a:endParaRPr>
          </a:p>
          <a:p>
            <a:pPr marL="0" indent="0">
              <a:buNone/>
            </a:pPr>
            <a:endParaRPr lang="en-US" sz="2400" dirty="0">
              <a:solidFill>
                <a:schemeClr val="bg1"/>
              </a:solidFill>
              <a:latin typeface="Garamond" panose="02020404030301010803" pitchFamily="18" charset="0"/>
              <a:cs typeface="Calibri"/>
            </a:endParaRPr>
          </a:p>
          <a:p>
            <a:endParaRPr lang="en-US" sz="2400" dirty="0">
              <a:solidFill>
                <a:schemeClr val="bg1"/>
              </a:solidFill>
              <a:latin typeface="Garamond" panose="02020404030301010803" pitchFamily="18" charset="0"/>
              <a:cs typeface="Calibri"/>
            </a:endParaRPr>
          </a:p>
        </p:txBody>
      </p:sp>
      <p:sp>
        <p:nvSpPr>
          <p:cNvPr id="5" name="Footer Placeholder 4">
            <a:extLst>
              <a:ext uri="{FF2B5EF4-FFF2-40B4-BE49-F238E27FC236}">
                <a16:creationId xmlns:a16="http://schemas.microsoft.com/office/drawing/2014/main" id="{EDE9C1CE-F4E4-18B4-A68A-A03B77F3B88E}"/>
              </a:ext>
            </a:extLst>
          </p:cNvPr>
          <p:cNvSpPr>
            <a:spLocks noGrp="1"/>
          </p:cNvSpPr>
          <p:nvPr>
            <p:ph type="ftr" sz="quarter" idx="11"/>
          </p:nvPr>
        </p:nvSpPr>
        <p:spPr>
          <a:xfrm>
            <a:off x="2645012" y="6356350"/>
            <a:ext cx="3945835" cy="365125"/>
          </a:xfrm>
        </p:spPr>
        <p:txBody>
          <a:bodyPr>
            <a:normAutofit/>
          </a:bodyPr>
          <a:lstStyle/>
          <a:p>
            <a:pPr>
              <a:spcAft>
                <a:spcPts val="600"/>
              </a:spcAft>
            </a:pPr>
            <a:r>
              <a:rPr lang="en-US">
                <a:solidFill>
                  <a:schemeClr val="bg1">
                    <a:lumMod val="50000"/>
                  </a:schemeClr>
                </a:solidFill>
                <a:latin typeface="Garamond" panose="02020404030301010803" pitchFamily="18" charset="0"/>
              </a:rPr>
              <a:t>GROUP 4 CDS B4​</a:t>
            </a:r>
          </a:p>
        </p:txBody>
      </p:sp>
      <p:sp>
        <p:nvSpPr>
          <p:cNvPr id="4" name="Slide Number Placeholder 3">
            <a:extLst>
              <a:ext uri="{FF2B5EF4-FFF2-40B4-BE49-F238E27FC236}">
                <a16:creationId xmlns:a16="http://schemas.microsoft.com/office/drawing/2014/main" id="{FD3236AE-F4FF-0F52-DAE4-2FDED36D9EAA}"/>
              </a:ext>
            </a:extLst>
          </p:cNvPr>
          <p:cNvSpPr>
            <a:spLocks noGrp="1"/>
          </p:cNvSpPr>
          <p:nvPr>
            <p:ph type="sldNum" sz="quarter" idx="12"/>
          </p:nvPr>
        </p:nvSpPr>
        <p:spPr>
          <a:xfrm>
            <a:off x="9303026" y="6356350"/>
            <a:ext cx="2050774" cy="365125"/>
          </a:xfrm>
        </p:spPr>
        <p:txBody>
          <a:bodyPr>
            <a:normAutofit/>
          </a:bodyPr>
          <a:lstStyle/>
          <a:p>
            <a:pPr>
              <a:spcAft>
                <a:spcPts val="600"/>
              </a:spcAft>
            </a:pPr>
            <a:fld id="{330EA680-D336-4FF7-8B7A-9848BB0A1C32}" type="slidenum">
              <a:rPr lang="en-US">
                <a:solidFill>
                  <a:srgbClr val="FFFFFF"/>
                </a:solidFill>
                <a:latin typeface="Garamond" panose="02020404030301010803" pitchFamily="18" charset="0"/>
              </a:rPr>
              <a:pPr>
                <a:spcAft>
                  <a:spcPts val="600"/>
                </a:spcAft>
              </a:pPr>
              <a:t>2</a:t>
            </a:fld>
            <a:endParaRPr lang="en-US">
              <a:solidFill>
                <a:srgbClr val="FFFFFF"/>
              </a:solidFill>
              <a:latin typeface="Garamond" panose="02020404030301010803" pitchFamily="18" charset="0"/>
            </a:endParaRPr>
          </a:p>
        </p:txBody>
      </p:sp>
      <p:sp>
        <p:nvSpPr>
          <p:cNvPr id="16" name="Rectangle 15">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592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B7412B8E-484B-4452-8644-AD263F593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15">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17" name="Rectangle 1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59078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1043631" y="873940"/>
            <a:ext cx="4928291" cy="1035781"/>
          </a:xfrm>
        </p:spPr>
        <p:txBody>
          <a:bodyPr anchor="ctr">
            <a:normAutofit fontScale="90000"/>
          </a:bodyPr>
          <a:lstStyle/>
          <a:p>
            <a:r>
              <a:rPr lang="en-US" sz="2400" b="1" cap="all" dirty="0">
                <a:latin typeface="Garamond" panose="02020404030301010803" pitchFamily="18" charset="0"/>
              </a:rPr>
              <a:t>IMAGE CAPTIONING USING A CNN AND A TRANSFORMER            </a:t>
            </a:r>
            <a:endParaRPr lang="en-US" sz="2400" b="1" i="1" cap="all" dirty="0">
              <a:latin typeface="Garamond" panose="02020404030301010803" pitchFamily="18" charset="0"/>
            </a:endParaRPr>
          </a:p>
        </p:txBody>
      </p: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3107689" y="2953485"/>
            <a:ext cx="4759773" cy="997564"/>
          </a:xfrm>
        </p:spPr>
        <p:txBody>
          <a:bodyPr vert="horz" lIns="91440" tIns="45720" rIns="91440" bIns="45720" rtlCol="0" anchor="ctr">
            <a:normAutofit/>
          </a:bodyPr>
          <a:lstStyle/>
          <a:p>
            <a:pPr marL="0" indent="0">
              <a:buNone/>
            </a:pPr>
            <a:r>
              <a:rPr lang="en-US" sz="2400" b="1" i="1" dirty="0">
                <a:latin typeface="Garamond" panose="02020404030301010803" pitchFamily="18" charset="0"/>
                <a:cs typeface="Calibri"/>
              </a:rPr>
              <a:t>Team </a:t>
            </a:r>
            <a:r>
              <a:rPr lang="en-US" sz="2400" b="1" dirty="0">
                <a:latin typeface="Garamond" panose="02020404030301010803" pitchFamily="18" charset="0"/>
                <a:ea typeface="+mn-lt"/>
                <a:cs typeface="+mn-lt"/>
              </a:rPr>
              <a:t>Mentor : </a:t>
            </a:r>
            <a:r>
              <a:rPr lang="en-US" sz="2400" b="1" dirty="0" err="1">
                <a:latin typeface="Garamond" panose="02020404030301010803" pitchFamily="18" charset="0"/>
                <a:ea typeface="+mn-lt"/>
                <a:cs typeface="+mn-lt"/>
              </a:rPr>
              <a:t>Sheshadri</a:t>
            </a:r>
            <a:endParaRPr lang="en-US" sz="2400" b="1" dirty="0">
              <a:latin typeface="Garamond" panose="02020404030301010803" pitchFamily="18" charset="0"/>
              <a:ea typeface="+mn-lt"/>
              <a:cs typeface="+mn-lt"/>
            </a:endParaRPr>
          </a:p>
          <a:p>
            <a:pPr marL="0" indent="0">
              <a:buNone/>
            </a:pPr>
            <a:endParaRPr lang="en-US" sz="2400" b="1" i="1" dirty="0">
              <a:latin typeface="Garamond" panose="02020404030301010803" pitchFamily="18" charset="0"/>
              <a:cs typeface="Calibri"/>
            </a:endParaRPr>
          </a:p>
          <a:p>
            <a:pPr marL="0" indent="0">
              <a:buNone/>
            </a:pPr>
            <a:endParaRPr lang="en-US" sz="2400" dirty="0">
              <a:latin typeface="Garamond" panose="02020404030301010803" pitchFamily="18" charset="0"/>
              <a:cs typeface="Calibri"/>
            </a:endParaRPr>
          </a:p>
          <a:p>
            <a:endParaRPr lang="en-US" sz="2400" dirty="0">
              <a:latin typeface="Garamond" panose="02020404030301010803" pitchFamily="18" charset="0"/>
              <a:cs typeface="Calibri"/>
            </a:endParaRPr>
          </a:p>
        </p:txBody>
      </p:sp>
      <p:sp>
        <p:nvSpPr>
          <p:cNvPr id="23" name="Rectangle 22">
            <a:extLst>
              <a:ext uri="{FF2B5EF4-FFF2-40B4-BE49-F238E27FC236}">
                <a16:creationId xmlns:a16="http://schemas.microsoft.com/office/drawing/2014/main" id="{0FD95D09-2666-454C-AE57-F5C7D8660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34419" y="650054"/>
            <a:ext cx="4719382" cy="55964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5" descr="Users with solid fill">
            <a:extLst>
              <a:ext uri="{FF2B5EF4-FFF2-40B4-BE49-F238E27FC236}">
                <a16:creationId xmlns:a16="http://schemas.microsoft.com/office/drawing/2014/main" id="{44324504-EB49-7182-27BC-6836D66741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375380" y="3635506"/>
            <a:ext cx="1986852" cy="1986852"/>
          </a:xfrm>
          <a:prstGeom prst="rect">
            <a:avLst/>
          </a:prstGeom>
        </p:spPr>
      </p:pic>
      <p:pic>
        <p:nvPicPr>
          <p:cNvPr id="9" name="Picture 8">
            <a:extLst>
              <a:ext uri="{FF2B5EF4-FFF2-40B4-BE49-F238E27FC236}">
                <a16:creationId xmlns:a16="http://schemas.microsoft.com/office/drawing/2014/main" id="{E10362DD-F090-F8C2-900B-3C6B3FF3C8CB}"/>
              </a:ext>
            </a:extLst>
          </p:cNvPr>
          <p:cNvPicPr>
            <a:picLocks noChangeAspect="1"/>
          </p:cNvPicPr>
          <p:nvPr/>
        </p:nvPicPr>
        <p:blipFill rotWithShape="1">
          <a:blip r:embed="rId4"/>
          <a:srcRect l="81357" t="35021" r="9618" b="50000"/>
          <a:stretch/>
        </p:blipFill>
        <p:spPr>
          <a:xfrm>
            <a:off x="157087" y="2740036"/>
            <a:ext cx="2454928" cy="2291907"/>
          </a:xfrm>
          <a:prstGeom prst="rect">
            <a:avLst/>
          </a:prstGeom>
        </p:spPr>
      </p:pic>
      <p:cxnSp>
        <p:nvCxnSpPr>
          <p:cNvPr id="25" name="Straight Connector 24">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22BAE8D6-AA20-3A19-DBBA-313C625DE7EA}"/>
              </a:ext>
            </a:extLst>
          </p:cNvPr>
          <p:cNvSpPr>
            <a:spLocks noGrp="1"/>
          </p:cNvSpPr>
          <p:nvPr>
            <p:ph type="ftr" sz="quarter" idx="11"/>
          </p:nvPr>
        </p:nvSpPr>
        <p:spPr>
          <a:xfrm>
            <a:off x="4038600" y="6492240"/>
            <a:ext cx="4114800" cy="365125"/>
          </a:xfrm>
        </p:spPr>
        <p:txBody>
          <a:bodyPr>
            <a:normAutofit/>
          </a:bodyPr>
          <a:lstStyle/>
          <a:p>
            <a:pPr>
              <a:spcAft>
                <a:spcPts val="600"/>
              </a:spcAft>
            </a:pPr>
            <a:r>
              <a:rPr lang="en-US" dirty="0">
                <a:latin typeface="Garamond" panose="02020404030301010803" pitchFamily="18" charset="0"/>
              </a:rPr>
              <a:t>GROUP 4 CDS B4​</a:t>
            </a:r>
          </a:p>
        </p:txBody>
      </p:sp>
      <p:sp>
        <p:nvSpPr>
          <p:cNvPr id="6" name="Slide Number Placeholder 5">
            <a:extLst>
              <a:ext uri="{FF2B5EF4-FFF2-40B4-BE49-F238E27FC236}">
                <a16:creationId xmlns:a16="http://schemas.microsoft.com/office/drawing/2014/main" id="{4E2E6F86-F17C-ED31-166B-6DB3A1A9C4C1}"/>
              </a:ext>
            </a:extLst>
          </p:cNvPr>
          <p:cNvSpPr>
            <a:spLocks noGrp="1"/>
          </p:cNvSpPr>
          <p:nvPr>
            <p:ph type="sldNum" sz="quarter" idx="12"/>
          </p:nvPr>
        </p:nvSpPr>
        <p:spPr>
          <a:xfrm>
            <a:off x="8610600" y="6492240"/>
            <a:ext cx="2743200" cy="365125"/>
          </a:xfrm>
        </p:spPr>
        <p:txBody>
          <a:bodyPr>
            <a:normAutofit/>
          </a:bodyPr>
          <a:lstStyle/>
          <a:p>
            <a:pPr>
              <a:spcAft>
                <a:spcPts val="600"/>
              </a:spcAft>
            </a:pPr>
            <a:fld id="{330EA680-D336-4FF7-8B7A-9848BB0A1C32}" type="slidenum">
              <a:rPr lang="en-US" smtClean="0"/>
              <a:pPr>
                <a:spcAft>
                  <a:spcPts val="600"/>
                </a:spcAft>
              </a:pPr>
              <a:t>3</a:t>
            </a:fld>
            <a:endParaRPr lang="en-US"/>
          </a:p>
        </p:txBody>
      </p:sp>
      <p:graphicFrame>
        <p:nvGraphicFramePr>
          <p:cNvPr id="4" name="Table 4">
            <a:extLst>
              <a:ext uri="{FF2B5EF4-FFF2-40B4-BE49-F238E27FC236}">
                <a16:creationId xmlns:a16="http://schemas.microsoft.com/office/drawing/2014/main" id="{3061B5B6-0849-8879-9D02-759665879DF2}"/>
              </a:ext>
            </a:extLst>
          </p:cNvPr>
          <p:cNvGraphicFramePr>
            <a:graphicFrameLocks noGrp="1"/>
          </p:cNvGraphicFramePr>
          <p:nvPr>
            <p:extLst>
              <p:ext uri="{D42A27DB-BD31-4B8C-83A1-F6EECF244321}">
                <p14:modId xmlns:p14="http://schemas.microsoft.com/office/powerpoint/2010/main" val="3965467741"/>
              </p:ext>
            </p:extLst>
          </p:nvPr>
        </p:nvGraphicFramePr>
        <p:xfrm>
          <a:off x="6744535" y="759417"/>
          <a:ext cx="4577468" cy="5367699"/>
        </p:xfrm>
        <a:graphic>
          <a:graphicData uri="http://schemas.openxmlformats.org/drawingml/2006/table">
            <a:tbl>
              <a:tblPr firstRow="1" bandRow="1">
                <a:tableStyleId>{5C22544A-7EE6-4342-B048-85BDC9FD1C3A}</a:tableStyleId>
              </a:tblPr>
              <a:tblGrid>
                <a:gridCol w="2310703">
                  <a:extLst>
                    <a:ext uri="{9D8B030D-6E8A-4147-A177-3AD203B41FA5}">
                      <a16:colId xmlns:a16="http://schemas.microsoft.com/office/drawing/2014/main" val="1443430095"/>
                    </a:ext>
                  </a:extLst>
                </a:gridCol>
                <a:gridCol w="2266765">
                  <a:extLst>
                    <a:ext uri="{9D8B030D-6E8A-4147-A177-3AD203B41FA5}">
                      <a16:colId xmlns:a16="http://schemas.microsoft.com/office/drawing/2014/main" val="631097744"/>
                    </a:ext>
                  </a:extLst>
                </a:gridCol>
              </a:tblGrid>
              <a:tr h="800644">
                <a:tc>
                  <a:txBody>
                    <a:bodyPr/>
                    <a:lstStyle/>
                    <a:p>
                      <a:r>
                        <a:rPr lang="en-US" sz="2000" b="0" dirty="0">
                          <a:latin typeface="Garamond" panose="02020404030301010803" pitchFamily="18" charset="0"/>
                        </a:rPr>
                        <a:t>Members</a:t>
                      </a:r>
                    </a:p>
                  </a:txBody>
                  <a:tcPr marL="90553" marR="90553" marT="45276" marB="45276"/>
                </a:tc>
                <a:tc>
                  <a:txBody>
                    <a:bodyPr/>
                    <a:lstStyle/>
                    <a:p>
                      <a:pPr lvl="0">
                        <a:buNone/>
                      </a:pPr>
                      <a:r>
                        <a:rPr lang="en-US" sz="2000" b="0" i="0" u="none" strike="noStrike" noProof="0" dirty="0">
                          <a:latin typeface="Garamond" panose="02020404030301010803" pitchFamily="18" charset="0"/>
                        </a:rPr>
                        <a:t>Members</a:t>
                      </a:r>
                      <a:endParaRPr lang="en-US" sz="2000" b="0" dirty="0">
                        <a:latin typeface="Garamond" panose="02020404030301010803" pitchFamily="18" charset="0"/>
                      </a:endParaRPr>
                    </a:p>
                  </a:txBody>
                  <a:tcPr marL="90553" marR="90553" marT="45276" marB="45276"/>
                </a:tc>
                <a:extLst>
                  <a:ext uri="{0D108BD9-81ED-4DB2-BD59-A6C34878D82A}">
                    <a16:rowId xmlns:a16="http://schemas.microsoft.com/office/drawing/2014/main" val="2868531377"/>
                  </a:ext>
                </a:extLst>
              </a:tr>
              <a:tr h="1364479">
                <a:tc>
                  <a:txBody>
                    <a:bodyPr/>
                    <a:lstStyle/>
                    <a:p>
                      <a:r>
                        <a:rPr lang="en-US" sz="2000" b="0" dirty="0" err="1">
                          <a:latin typeface="Garamond" panose="02020404030301010803" pitchFamily="18" charset="0"/>
                        </a:rPr>
                        <a:t>Hareeshwar</a:t>
                      </a:r>
                      <a:r>
                        <a:rPr lang="en-US" sz="2000" b="0" dirty="0">
                          <a:latin typeface="Garamond" panose="02020404030301010803" pitchFamily="18" charset="0"/>
                        </a:rPr>
                        <a:t> </a:t>
                      </a:r>
                      <a:r>
                        <a:rPr lang="en-US" sz="2000" b="0" dirty="0" err="1">
                          <a:latin typeface="Garamond" panose="02020404030301010803" pitchFamily="18" charset="0"/>
                        </a:rPr>
                        <a:t>Channapradga</a:t>
                      </a:r>
                    </a:p>
                  </a:txBody>
                  <a:tcPr marL="90553" marR="90553" marT="45276" marB="45276"/>
                </a:tc>
                <a:tc>
                  <a:txBody>
                    <a:bodyPr/>
                    <a:lstStyle/>
                    <a:p>
                      <a:pPr lvl="0">
                        <a:buNone/>
                      </a:pPr>
                      <a:r>
                        <a:rPr lang="en-US" sz="2000" b="0" dirty="0">
                          <a:latin typeface="Garamond" panose="02020404030301010803" pitchFamily="18" charset="0"/>
                        </a:rPr>
                        <a:t>Sandeep Gubbi</a:t>
                      </a:r>
                    </a:p>
                  </a:txBody>
                  <a:tcPr marL="90553" marR="90553" marT="45276" marB="45276"/>
                </a:tc>
                <a:extLst>
                  <a:ext uri="{0D108BD9-81ED-4DB2-BD59-A6C34878D82A}">
                    <a16:rowId xmlns:a16="http://schemas.microsoft.com/office/drawing/2014/main" val="1471501474"/>
                  </a:ext>
                </a:extLst>
              </a:tr>
              <a:tr h="800644">
                <a:tc>
                  <a:txBody>
                    <a:bodyPr/>
                    <a:lstStyle/>
                    <a:p>
                      <a:r>
                        <a:rPr lang="en-US" sz="2000" b="0" dirty="0">
                          <a:latin typeface="Garamond" panose="02020404030301010803" pitchFamily="18" charset="0"/>
                        </a:rPr>
                        <a:t>Karthick</a:t>
                      </a:r>
                    </a:p>
                  </a:txBody>
                  <a:tcPr marL="90553" marR="90553" marT="45276" marB="45276"/>
                </a:tc>
                <a:tc>
                  <a:txBody>
                    <a:bodyPr/>
                    <a:lstStyle/>
                    <a:p>
                      <a:pPr lvl="0">
                        <a:buNone/>
                      </a:pPr>
                      <a:r>
                        <a:rPr lang="en-US" sz="2000" b="0" dirty="0">
                          <a:latin typeface="Garamond" panose="02020404030301010803" pitchFamily="18" charset="0"/>
                        </a:rPr>
                        <a:t>Shivendu</a:t>
                      </a:r>
                    </a:p>
                  </a:txBody>
                  <a:tcPr marL="90553" marR="90553" marT="45276" marB="45276"/>
                </a:tc>
                <a:extLst>
                  <a:ext uri="{0D108BD9-81ED-4DB2-BD59-A6C34878D82A}">
                    <a16:rowId xmlns:a16="http://schemas.microsoft.com/office/drawing/2014/main" val="1072445461"/>
                  </a:ext>
                </a:extLst>
              </a:tr>
              <a:tr h="800644">
                <a:tc>
                  <a:txBody>
                    <a:bodyPr/>
                    <a:lstStyle/>
                    <a:p>
                      <a:pPr lvl="0">
                        <a:buNone/>
                      </a:pPr>
                      <a:r>
                        <a:rPr lang="en-US" sz="2000" b="0" i="0" u="none" strike="noStrike" noProof="0" dirty="0">
                          <a:latin typeface="Garamond" panose="02020404030301010803" pitchFamily="18" charset="0"/>
                        </a:rPr>
                        <a:t>Manjula T.</a:t>
                      </a:r>
                      <a:endParaRPr lang="en-US" sz="2000" b="0" dirty="0">
                        <a:latin typeface="Garamond" panose="02020404030301010803" pitchFamily="18" charset="0"/>
                      </a:endParaRPr>
                    </a:p>
                  </a:txBody>
                  <a:tcPr marL="90553" marR="90553" marT="45276" marB="45276"/>
                </a:tc>
                <a:tc>
                  <a:txBody>
                    <a:bodyPr/>
                    <a:lstStyle/>
                    <a:p>
                      <a:pPr lvl="0">
                        <a:buNone/>
                      </a:pPr>
                      <a:r>
                        <a:rPr lang="en-US" sz="2000" b="0" dirty="0">
                          <a:latin typeface="Garamond" panose="02020404030301010803" pitchFamily="18" charset="0"/>
                        </a:rPr>
                        <a:t>Sindhu P Satish</a:t>
                      </a:r>
                    </a:p>
                  </a:txBody>
                  <a:tcPr marL="90553" marR="90553" marT="45276" marB="45276"/>
                </a:tc>
                <a:extLst>
                  <a:ext uri="{0D108BD9-81ED-4DB2-BD59-A6C34878D82A}">
                    <a16:rowId xmlns:a16="http://schemas.microsoft.com/office/drawing/2014/main" val="2039652546"/>
                  </a:ext>
                </a:extLst>
              </a:tr>
              <a:tr h="800644">
                <a:tc>
                  <a:txBody>
                    <a:bodyPr/>
                    <a:lstStyle/>
                    <a:p>
                      <a:pPr lvl="0">
                        <a:buNone/>
                      </a:pPr>
                      <a:r>
                        <a:rPr lang="en-US" sz="2000" b="0" i="0" u="none" strike="noStrike" noProof="0" dirty="0">
                          <a:latin typeface="Garamond" panose="02020404030301010803" pitchFamily="18" charset="0"/>
                        </a:rPr>
                        <a:t>Manoranjan Sahu</a:t>
                      </a:r>
                      <a:endParaRPr lang="en-US" sz="2000" b="0" dirty="0">
                        <a:latin typeface="Garamond" panose="02020404030301010803" pitchFamily="18" charset="0"/>
                      </a:endParaRPr>
                    </a:p>
                  </a:txBody>
                  <a:tcPr marL="90553" marR="90553" marT="45276" marB="45276"/>
                </a:tc>
                <a:tc>
                  <a:txBody>
                    <a:bodyPr/>
                    <a:lstStyle/>
                    <a:p>
                      <a:pPr lvl="0">
                        <a:buNone/>
                      </a:pPr>
                      <a:r>
                        <a:rPr lang="en-US" sz="2000" b="0" dirty="0">
                          <a:latin typeface="Garamond" panose="02020404030301010803" pitchFamily="18" charset="0"/>
                        </a:rPr>
                        <a:t>Soumya</a:t>
                      </a:r>
                    </a:p>
                  </a:txBody>
                  <a:tcPr marL="90553" marR="90553" marT="45276" marB="45276"/>
                </a:tc>
                <a:extLst>
                  <a:ext uri="{0D108BD9-81ED-4DB2-BD59-A6C34878D82A}">
                    <a16:rowId xmlns:a16="http://schemas.microsoft.com/office/drawing/2014/main" val="3158839988"/>
                  </a:ext>
                </a:extLst>
              </a:tr>
              <a:tr h="800644">
                <a:tc>
                  <a:txBody>
                    <a:bodyPr/>
                    <a:lstStyle/>
                    <a:p>
                      <a:r>
                        <a:rPr lang="en-US" sz="2000" b="0" dirty="0">
                          <a:latin typeface="Garamond" panose="02020404030301010803" pitchFamily="18" charset="0"/>
                        </a:rPr>
                        <a:t>Parul K Sharma </a:t>
                      </a:r>
                      <a:endParaRPr lang="en-US" sz="2000" b="0" i="0" u="none" strike="noStrike" noProof="0" dirty="0">
                        <a:latin typeface="Garamond" panose="02020404030301010803" pitchFamily="18" charset="0"/>
                      </a:endParaRPr>
                    </a:p>
                  </a:txBody>
                  <a:tcPr marL="90553" marR="90553" marT="45276" marB="45276"/>
                </a:tc>
                <a:tc>
                  <a:txBody>
                    <a:bodyPr/>
                    <a:lstStyle/>
                    <a:p>
                      <a:pPr lvl="0">
                        <a:buNone/>
                      </a:pPr>
                      <a:r>
                        <a:rPr lang="en-US" sz="2000" b="0" dirty="0">
                          <a:latin typeface="Garamond" panose="02020404030301010803" pitchFamily="18" charset="0"/>
                        </a:rPr>
                        <a:t>Sridhar</a:t>
                      </a:r>
                    </a:p>
                  </a:txBody>
                  <a:tcPr marL="90553" marR="90553" marT="45276" marB="45276"/>
                </a:tc>
                <a:extLst>
                  <a:ext uri="{0D108BD9-81ED-4DB2-BD59-A6C34878D82A}">
                    <a16:rowId xmlns:a16="http://schemas.microsoft.com/office/drawing/2014/main" val="2526967965"/>
                  </a:ext>
                </a:extLst>
              </a:tr>
            </a:tbl>
          </a:graphicData>
        </a:graphic>
      </p:graphicFrame>
    </p:spTree>
    <p:extLst>
      <p:ext uri="{BB962C8B-B14F-4D97-AF65-F5344CB8AC3E}">
        <p14:creationId xmlns:p14="http://schemas.microsoft.com/office/powerpoint/2010/main" val="3689078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a:xfrm>
            <a:off x="1331088" y="565739"/>
            <a:ext cx="9745883" cy="1124949"/>
          </a:xfrm>
        </p:spPr>
        <p:txBody>
          <a:bodyPr>
            <a:normAutofit/>
          </a:bodyPr>
          <a:lstStyle/>
          <a:p>
            <a:r>
              <a:rPr lang="en-US" sz="3600" cap="all" dirty="0">
                <a:solidFill>
                  <a:schemeClr val="bg1"/>
                </a:solidFill>
                <a:latin typeface="Garamond" panose="02020404030301010803" pitchFamily="18" charset="0"/>
              </a:rPr>
              <a:t>IMAGE CAPTIONING USING A CNN AND A TRANSFORMER  </a:t>
            </a:r>
            <a:endParaRPr lang="en-US" sz="3600" dirty="0">
              <a:solidFill>
                <a:schemeClr val="bg1"/>
              </a:solidFill>
              <a:latin typeface="Garamond" panose="02020404030301010803" pitchFamily="18" charset="0"/>
            </a:endParaRPr>
          </a:p>
        </p:txBody>
      </p:sp>
      <p:sp>
        <p:nvSpPr>
          <p:cNvPr id="81" name="Freeform: Shape 80">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94" name="Freeform: Shape 82">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84">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88">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2">
            <a:extLst>
              <a:ext uri="{FF2B5EF4-FFF2-40B4-BE49-F238E27FC236}">
                <a16:creationId xmlns:a16="http://schemas.microsoft.com/office/drawing/2014/main" id="{6FFF3F86-CF92-6EB9-A199-D1273C5C8E85}"/>
              </a:ext>
            </a:extLst>
          </p:cNvPr>
          <p:cNvPicPr>
            <a:picLocks noGrp="1" noChangeAspect="1"/>
          </p:cNvPicPr>
          <p:nvPr>
            <p:ph idx="1"/>
          </p:nvPr>
        </p:nvPicPr>
        <p:blipFill rotWithShape="1">
          <a:blip r:embed="rId2"/>
          <a:stretch/>
        </p:blipFill>
        <p:spPr>
          <a:xfrm>
            <a:off x="1046379" y="2145375"/>
            <a:ext cx="1674609" cy="1723151"/>
          </a:xfrm>
        </p:spPr>
      </p:pic>
      <p:sp>
        <p:nvSpPr>
          <p:cNvPr id="2" name="Footer Placeholder 1">
            <a:extLst>
              <a:ext uri="{FF2B5EF4-FFF2-40B4-BE49-F238E27FC236}">
                <a16:creationId xmlns:a16="http://schemas.microsoft.com/office/drawing/2014/main" id="{72079C52-62B1-9AA2-54C8-C600EC9C0DE3}"/>
              </a:ext>
            </a:extLst>
          </p:cNvPr>
          <p:cNvSpPr>
            <a:spLocks noGrp="1"/>
          </p:cNvSpPr>
          <p:nvPr>
            <p:ph type="ftr" sz="quarter" idx="11"/>
          </p:nvPr>
        </p:nvSpPr>
        <p:spPr>
          <a:xfrm>
            <a:off x="5413411" y="6427842"/>
            <a:ext cx="2503423" cy="222140"/>
          </a:xfrm>
        </p:spPr>
        <p:txBody>
          <a:bodyPr/>
          <a:lstStyle/>
          <a:p>
            <a:pPr defTabSz="548640">
              <a:spcAft>
                <a:spcPts val="600"/>
              </a:spcAft>
            </a:pPr>
            <a:r>
              <a:rPr lang="en-US" kern="1200" dirty="0">
                <a:solidFill>
                  <a:schemeClr val="bg1"/>
                </a:solidFill>
                <a:latin typeface="Garamond" panose="02020404030301010803" pitchFamily="18" charset="0"/>
              </a:rPr>
              <a:t>GROUP 4 CDS B4​</a:t>
            </a:r>
            <a:endParaRPr lang="en-US" sz="2800" dirty="0">
              <a:solidFill>
                <a:schemeClr val="bg1"/>
              </a:solidFill>
              <a:latin typeface="Garamond" panose="02020404030301010803" pitchFamily="18" charset="0"/>
            </a:endParaRPr>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a:xfrm>
            <a:off x="7959801" y="5575036"/>
            <a:ext cx="1668948" cy="222140"/>
          </a:xfrm>
        </p:spPr>
        <p:txBody>
          <a:bodyPr/>
          <a:lstStyle/>
          <a:p>
            <a:pPr defTabSz="548640">
              <a:spcAft>
                <a:spcPts val="600"/>
              </a:spcAft>
            </a:pPr>
            <a:fld id="{48F63A3B-78C7-47BE-AE5E-E10140E04643}" type="slidenum">
              <a:rPr lang="en-US" sz="720" kern="1200">
                <a:solidFill>
                  <a:schemeClr val="tx1">
                    <a:tint val="75000"/>
                  </a:schemeClr>
                </a:solidFill>
                <a:latin typeface="+mn-lt"/>
                <a:ea typeface="+mn-ea"/>
                <a:cs typeface="+mn-cs"/>
              </a:rPr>
              <a:pPr defTabSz="548640">
                <a:spcAft>
                  <a:spcPts val="600"/>
                </a:spcAft>
              </a:pPr>
              <a:t>4</a:t>
            </a:fld>
            <a:endParaRPr lang="en-US"/>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4294967295"/>
          </p:nvPr>
        </p:nvSpPr>
        <p:spPr>
          <a:xfrm>
            <a:off x="9506367" y="5034971"/>
            <a:ext cx="985143" cy="344800"/>
          </a:xfrm>
        </p:spPr>
        <p:txBody>
          <a:bodyPr>
            <a:normAutofit fontScale="92500"/>
          </a:bodyPr>
          <a:lstStyle/>
          <a:p>
            <a:pPr marL="137160" indent="-137160" defTabSz="548640">
              <a:spcBef>
                <a:spcPts val="600"/>
              </a:spcBef>
            </a:pPr>
            <a:r>
              <a:rPr lang="en-US" sz="1500" kern="1200">
                <a:solidFill>
                  <a:schemeClr val="tx1"/>
                </a:solidFill>
                <a:latin typeface="Arial"/>
                <a:ea typeface="+mn-ea"/>
                <a:cs typeface="Arial"/>
              </a:rPr>
              <a:t>Karthick</a:t>
            </a:r>
            <a:endParaRPr lang="en-US" sz="1500"/>
          </a:p>
        </p:txBody>
      </p:sp>
      <p:pic>
        <p:nvPicPr>
          <p:cNvPr id="20" name="Picture Placeholder 19" descr="Team member headshot">
            <a:extLst>
              <a:ext uri="{FF2B5EF4-FFF2-40B4-BE49-F238E27FC236}">
                <a16:creationId xmlns:a16="http://schemas.microsoft.com/office/drawing/2014/main" id="{886BA800-53E3-4B2D-1E62-F03543D34994}"/>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t="31" b="31"/>
          <a:stretch/>
        </p:blipFill>
        <p:spPr>
          <a:xfrm>
            <a:off x="6427178" y="2539775"/>
            <a:ext cx="978382" cy="972588"/>
          </a:xfrm>
        </p:spPr>
      </p:pic>
      <p:pic>
        <p:nvPicPr>
          <p:cNvPr id="13" name="Picture Placeholder 15" descr="Team member headshot">
            <a:extLst>
              <a:ext uri="{FF2B5EF4-FFF2-40B4-BE49-F238E27FC236}">
                <a16:creationId xmlns:a16="http://schemas.microsoft.com/office/drawing/2014/main" id="{F9D8BD93-4FFB-15C5-E2BB-24DF826958EA}"/>
              </a:ext>
            </a:extLst>
          </p:cNvPr>
          <p:cNvPicPr>
            <a:picLocks noChangeAspect="1"/>
          </p:cNvPicPr>
          <p:nvPr/>
        </p:nvPicPr>
        <p:blipFill rotWithShape="1">
          <a:blip r:embed="rId4"/>
          <a:srcRect/>
          <a:stretch/>
        </p:blipFill>
        <p:spPr>
          <a:xfrm>
            <a:off x="9546283" y="4076193"/>
            <a:ext cx="911636" cy="911636"/>
          </a:xfrm>
          <a:prstGeom prst="rect">
            <a:avLst/>
          </a:prstGeom>
          <a:solidFill>
            <a:schemeClr val="accent4">
              <a:lumMod val="60000"/>
              <a:lumOff val="40000"/>
            </a:schemeClr>
          </a:solidFill>
          <a:ln>
            <a:noFill/>
          </a:ln>
        </p:spPr>
      </p:pic>
      <p:sp>
        <p:nvSpPr>
          <p:cNvPr id="17" name="Text Placeholder 5">
            <a:extLst>
              <a:ext uri="{FF2B5EF4-FFF2-40B4-BE49-F238E27FC236}">
                <a16:creationId xmlns:a16="http://schemas.microsoft.com/office/drawing/2014/main" id="{E77A9667-F313-AE12-1759-ADE40295DA8F}"/>
              </a:ext>
            </a:extLst>
          </p:cNvPr>
          <p:cNvSpPr txBox="1">
            <a:spLocks/>
          </p:cNvSpPr>
          <p:nvPr/>
        </p:nvSpPr>
        <p:spPr>
          <a:xfrm>
            <a:off x="5308652" y="3532933"/>
            <a:ext cx="1057254" cy="420260"/>
          </a:xfrm>
          <a:prstGeom prst="rect">
            <a:avLst/>
          </a:prstGeom>
          <a:solidFill>
            <a:schemeClr val="bg1"/>
          </a:solidFill>
        </p:spPr>
        <p:txBody>
          <a:bodyPr vert="horz" lIns="0" tIns="274320" rIns="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baseline="0">
                <a:solidFill>
                  <a:schemeClr val="accent6"/>
                </a:solidFill>
                <a:latin typeface="Arial" panose="020B0604020202020204" pitchFamily="34" charset="0"/>
                <a:ea typeface="+mn-ea"/>
                <a:cs typeface="Arial" panose="020B060402020202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48640">
              <a:spcAft>
                <a:spcPts val="600"/>
              </a:spcAft>
            </a:pPr>
            <a:r>
              <a:rPr lang="en-US" sz="1080" b="1" kern="1200" cap="all" baseline="0" err="1">
                <a:solidFill>
                  <a:schemeClr val="accent6"/>
                </a:solidFill>
                <a:latin typeface="Arial"/>
                <a:ea typeface="+mn-ea"/>
                <a:cs typeface="Arial"/>
              </a:rPr>
              <a:t>ManoRanjan</a:t>
            </a:r>
            <a:endParaRPr lang="en-US" err="1"/>
          </a:p>
        </p:txBody>
      </p:sp>
      <p:pic>
        <p:nvPicPr>
          <p:cNvPr id="19" name="Picture Placeholder 15" descr="Team member headshot">
            <a:extLst>
              <a:ext uri="{FF2B5EF4-FFF2-40B4-BE49-F238E27FC236}">
                <a16:creationId xmlns:a16="http://schemas.microsoft.com/office/drawing/2014/main" id="{34A51480-1A90-6E82-9430-9C2CFF3767EF}"/>
              </a:ext>
            </a:extLst>
          </p:cNvPr>
          <p:cNvPicPr>
            <a:picLocks noChangeAspect="1"/>
          </p:cNvPicPr>
          <p:nvPr/>
        </p:nvPicPr>
        <p:blipFill rotWithShape="1">
          <a:blip r:embed="rId4"/>
          <a:srcRect/>
          <a:stretch/>
        </p:blipFill>
        <p:spPr>
          <a:xfrm>
            <a:off x="5235862" y="2425605"/>
            <a:ext cx="1063358" cy="1071788"/>
          </a:xfrm>
          <a:prstGeom prst="rect">
            <a:avLst/>
          </a:prstGeom>
          <a:solidFill>
            <a:schemeClr val="accent4">
              <a:lumMod val="60000"/>
              <a:lumOff val="40000"/>
            </a:schemeClr>
          </a:solidFill>
          <a:ln>
            <a:noFill/>
          </a:ln>
        </p:spPr>
      </p:pic>
      <p:sp>
        <p:nvSpPr>
          <p:cNvPr id="21" name="Text Placeholder 5">
            <a:extLst>
              <a:ext uri="{FF2B5EF4-FFF2-40B4-BE49-F238E27FC236}">
                <a16:creationId xmlns:a16="http://schemas.microsoft.com/office/drawing/2014/main" id="{1CB854B2-844D-CA56-657E-4F4EE8125E23}"/>
              </a:ext>
            </a:extLst>
          </p:cNvPr>
          <p:cNvSpPr txBox="1">
            <a:spLocks/>
          </p:cNvSpPr>
          <p:nvPr/>
        </p:nvSpPr>
        <p:spPr>
          <a:xfrm>
            <a:off x="6536901" y="3518000"/>
            <a:ext cx="1057254" cy="343972"/>
          </a:xfrm>
          <a:prstGeom prst="rect">
            <a:avLst/>
          </a:prstGeom>
          <a:solidFill>
            <a:schemeClr val="bg1"/>
          </a:solidFill>
        </p:spPr>
        <p:txBody>
          <a:bodyPr vert="horz" lIns="0" tIns="274320" rIns="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baseline="0">
                <a:solidFill>
                  <a:schemeClr val="accent6"/>
                </a:solidFill>
                <a:latin typeface="Arial" panose="020B0604020202020204" pitchFamily="34" charset="0"/>
                <a:ea typeface="+mn-ea"/>
                <a:cs typeface="Arial" panose="020B060402020202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48640">
              <a:spcAft>
                <a:spcPts val="600"/>
              </a:spcAft>
            </a:pPr>
            <a:r>
              <a:rPr lang="en-US" sz="1080" b="1" kern="1200" cap="all" baseline="0">
                <a:solidFill>
                  <a:schemeClr val="accent6"/>
                </a:solidFill>
                <a:latin typeface="Arial"/>
                <a:ea typeface="+mn-ea"/>
                <a:cs typeface="Arial"/>
              </a:rPr>
              <a:t>MANJULA</a:t>
            </a:r>
            <a:endParaRPr lang="en-US"/>
          </a:p>
        </p:txBody>
      </p:sp>
      <p:sp>
        <p:nvSpPr>
          <p:cNvPr id="25" name="Text Placeholder 5">
            <a:extLst>
              <a:ext uri="{FF2B5EF4-FFF2-40B4-BE49-F238E27FC236}">
                <a16:creationId xmlns:a16="http://schemas.microsoft.com/office/drawing/2014/main" id="{1381BC16-89A6-6141-5310-0AB0628DED4B}"/>
              </a:ext>
            </a:extLst>
          </p:cNvPr>
          <p:cNvSpPr txBox="1">
            <a:spLocks/>
          </p:cNvSpPr>
          <p:nvPr/>
        </p:nvSpPr>
        <p:spPr>
          <a:xfrm>
            <a:off x="7843401" y="3433710"/>
            <a:ext cx="1057254" cy="343972"/>
          </a:xfrm>
          <a:prstGeom prst="rect">
            <a:avLst/>
          </a:prstGeom>
          <a:solidFill>
            <a:schemeClr val="bg1"/>
          </a:solidFill>
        </p:spPr>
        <p:txBody>
          <a:bodyPr vert="horz" lIns="0" tIns="274320" rIns="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baseline="0">
                <a:solidFill>
                  <a:schemeClr val="accent6"/>
                </a:solidFill>
                <a:latin typeface="Arial" panose="020B0604020202020204" pitchFamily="34" charset="0"/>
                <a:ea typeface="+mn-ea"/>
                <a:cs typeface="Arial" panose="020B060402020202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48640">
              <a:spcAft>
                <a:spcPts val="600"/>
              </a:spcAft>
            </a:pPr>
            <a:r>
              <a:rPr lang="en-US" sz="1080" b="1" kern="1200" cap="all" baseline="0">
                <a:solidFill>
                  <a:schemeClr val="accent6"/>
                </a:solidFill>
                <a:latin typeface="Arial"/>
                <a:ea typeface="+mn-ea"/>
                <a:cs typeface="Arial"/>
              </a:rPr>
              <a:t>PARUL K</a:t>
            </a:r>
            <a:endParaRPr lang="en-US"/>
          </a:p>
        </p:txBody>
      </p:sp>
      <p:pic>
        <p:nvPicPr>
          <p:cNvPr id="26" name="Picture Placeholder 15" descr="Team member headshot">
            <a:extLst>
              <a:ext uri="{FF2B5EF4-FFF2-40B4-BE49-F238E27FC236}">
                <a16:creationId xmlns:a16="http://schemas.microsoft.com/office/drawing/2014/main" id="{C3D0194A-0EA7-F446-D7DC-2745032A6AB3}"/>
              </a:ext>
            </a:extLst>
          </p:cNvPr>
          <p:cNvPicPr>
            <a:picLocks noChangeAspect="1"/>
          </p:cNvPicPr>
          <p:nvPr/>
        </p:nvPicPr>
        <p:blipFill rotWithShape="1">
          <a:blip r:embed="rId4"/>
          <a:srcRect/>
          <a:stretch/>
        </p:blipFill>
        <p:spPr>
          <a:xfrm>
            <a:off x="7887475" y="2509307"/>
            <a:ext cx="911636" cy="911636"/>
          </a:xfrm>
          <a:prstGeom prst="rect">
            <a:avLst/>
          </a:prstGeom>
          <a:solidFill>
            <a:schemeClr val="accent4">
              <a:lumMod val="60000"/>
              <a:lumOff val="40000"/>
            </a:schemeClr>
          </a:solidFill>
          <a:ln>
            <a:noFill/>
          </a:ln>
        </p:spPr>
      </p:pic>
      <p:pic>
        <p:nvPicPr>
          <p:cNvPr id="36" name="Picture Placeholder 15" descr="Team member headshot">
            <a:extLst>
              <a:ext uri="{FF2B5EF4-FFF2-40B4-BE49-F238E27FC236}">
                <a16:creationId xmlns:a16="http://schemas.microsoft.com/office/drawing/2014/main" id="{ACC97764-1282-0F57-3622-5300B63A4BBB}"/>
              </a:ext>
            </a:extLst>
          </p:cNvPr>
          <p:cNvPicPr>
            <a:picLocks noChangeAspect="1"/>
          </p:cNvPicPr>
          <p:nvPr/>
        </p:nvPicPr>
        <p:blipFill rotWithShape="1">
          <a:blip r:embed="rId4"/>
          <a:srcRect/>
          <a:stretch/>
        </p:blipFill>
        <p:spPr>
          <a:xfrm>
            <a:off x="9399869" y="2521630"/>
            <a:ext cx="987497" cy="970639"/>
          </a:xfrm>
          <a:prstGeom prst="rect">
            <a:avLst/>
          </a:prstGeom>
          <a:solidFill>
            <a:schemeClr val="accent4">
              <a:lumMod val="60000"/>
              <a:lumOff val="40000"/>
            </a:schemeClr>
          </a:solidFill>
          <a:ln>
            <a:noFill/>
          </a:ln>
        </p:spPr>
      </p:pic>
      <p:sp>
        <p:nvSpPr>
          <p:cNvPr id="37" name="Text Placeholder 1">
            <a:extLst>
              <a:ext uri="{FF2B5EF4-FFF2-40B4-BE49-F238E27FC236}">
                <a16:creationId xmlns:a16="http://schemas.microsoft.com/office/drawing/2014/main" id="{4AAD482D-32A0-0D74-548F-96FE94B1B7CC}"/>
              </a:ext>
            </a:extLst>
          </p:cNvPr>
          <p:cNvSpPr txBox="1">
            <a:spLocks/>
          </p:cNvSpPr>
          <p:nvPr/>
        </p:nvSpPr>
        <p:spPr>
          <a:xfrm>
            <a:off x="9466007" y="3467863"/>
            <a:ext cx="1039192" cy="457162"/>
          </a:xfrm>
          <a:prstGeom prst="rect">
            <a:avLst/>
          </a:prstGeom>
          <a:solidFill>
            <a:schemeClr val="bg1"/>
          </a:solidFill>
        </p:spPr>
        <p:txBody>
          <a:bodyPr vert="horz" lIns="0" tIns="274320" rIns="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baseline="0">
                <a:solidFill>
                  <a:schemeClr val="accent6"/>
                </a:solidFill>
                <a:latin typeface="Arial" panose="020B0604020202020204" pitchFamily="34" charset="0"/>
                <a:ea typeface="+mn-ea"/>
                <a:cs typeface="Arial" panose="020B060402020202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48640">
              <a:spcAft>
                <a:spcPts val="600"/>
              </a:spcAft>
            </a:pPr>
            <a:r>
              <a:rPr lang="en-US" sz="840" b="1" kern="1200" cap="all" baseline="0" dirty="0">
                <a:solidFill>
                  <a:schemeClr val="accent6"/>
                </a:solidFill>
                <a:latin typeface="Arial"/>
                <a:ea typeface="+mn-ea"/>
                <a:cs typeface="Arial"/>
              </a:rPr>
              <a:t>SHIVENDU</a:t>
            </a:r>
            <a:endParaRPr lang="en-US" dirty="0"/>
          </a:p>
        </p:txBody>
      </p:sp>
      <p:pic>
        <p:nvPicPr>
          <p:cNvPr id="44" name="Picture Placeholder 19" descr="Team member headshot">
            <a:extLst>
              <a:ext uri="{FF2B5EF4-FFF2-40B4-BE49-F238E27FC236}">
                <a16:creationId xmlns:a16="http://schemas.microsoft.com/office/drawing/2014/main" id="{7D5BD9C1-3B3A-64D0-CA2F-D34465049F5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31" b="31"/>
          <a:stretch/>
        </p:blipFill>
        <p:spPr>
          <a:xfrm>
            <a:off x="6601946" y="3888782"/>
            <a:ext cx="977864" cy="971844"/>
          </a:xfrm>
          <a:prstGeom prst="rect">
            <a:avLst/>
          </a:prstGeom>
          <a:solidFill>
            <a:schemeClr val="accent4">
              <a:lumMod val="60000"/>
              <a:lumOff val="40000"/>
            </a:schemeClr>
          </a:solidFill>
          <a:ln>
            <a:noFill/>
          </a:ln>
        </p:spPr>
      </p:pic>
      <p:sp>
        <p:nvSpPr>
          <p:cNvPr id="45" name="Text Placeholder 5">
            <a:extLst>
              <a:ext uri="{FF2B5EF4-FFF2-40B4-BE49-F238E27FC236}">
                <a16:creationId xmlns:a16="http://schemas.microsoft.com/office/drawing/2014/main" id="{E93AFF6A-8FD0-2793-011F-170B90E816FA}"/>
              </a:ext>
            </a:extLst>
          </p:cNvPr>
          <p:cNvSpPr txBox="1">
            <a:spLocks/>
          </p:cNvSpPr>
          <p:nvPr/>
        </p:nvSpPr>
        <p:spPr>
          <a:xfrm>
            <a:off x="6591087" y="4836541"/>
            <a:ext cx="1057254" cy="343972"/>
          </a:xfrm>
          <a:prstGeom prst="rect">
            <a:avLst/>
          </a:prstGeom>
          <a:solidFill>
            <a:schemeClr val="bg1"/>
          </a:solidFill>
        </p:spPr>
        <p:txBody>
          <a:bodyPr vert="horz" lIns="0" tIns="274320" rIns="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baseline="0">
                <a:solidFill>
                  <a:schemeClr val="accent6"/>
                </a:solidFill>
                <a:latin typeface="Arial" panose="020B0604020202020204" pitchFamily="34" charset="0"/>
                <a:ea typeface="+mn-ea"/>
                <a:cs typeface="Arial" panose="020B060402020202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48640">
              <a:spcAft>
                <a:spcPts val="600"/>
              </a:spcAft>
            </a:pPr>
            <a:r>
              <a:rPr lang="en-US" sz="1080" b="1" kern="1200" cap="all" baseline="0" err="1">
                <a:solidFill>
                  <a:schemeClr val="accent6"/>
                </a:solidFill>
                <a:latin typeface="Arial"/>
                <a:ea typeface="+mn-ea"/>
                <a:cs typeface="Arial"/>
              </a:rPr>
              <a:t>SoumYA</a:t>
            </a:r>
            <a:endParaRPr lang="en-US" err="1"/>
          </a:p>
        </p:txBody>
      </p:sp>
      <p:sp>
        <p:nvSpPr>
          <p:cNvPr id="48" name="Text Placeholder 5">
            <a:extLst>
              <a:ext uri="{FF2B5EF4-FFF2-40B4-BE49-F238E27FC236}">
                <a16:creationId xmlns:a16="http://schemas.microsoft.com/office/drawing/2014/main" id="{8BB74B14-22F1-B1A0-0F87-DB6FA3EAB15C}"/>
              </a:ext>
            </a:extLst>
          </p:cNvPr>
          <p:cNvSpPr txBox="1">
            <a:spLocks/>
          </p:cNvSpPr>
          <p:nvPr/>
        </p:nvSpPr>
        <p:spPr>
          <a:xfrm>
            <a:off x="7849422" y="4812459"/>
            <a:ext cx="1057254" cy="343972"/>
          </a:xfrm>
          <a:prstGeom prst="rect">
            <a:avLst/>
          </a:prstGeom>
          <a:solidFill>
            <a:schemeClr val="bg1"/>
          </a:solidFill>
        </p:spPr>
        <p:txBody>
          <a:bodyPr vert="horz" lIns="0" tIns="274320" rIns="0" bIns="45720" rtlCol="0" anchor="t">
            <a:noAutofit/>
          </a:bodyPr>
          <a:lstStyle>
            <a:lvl1pPr marL="0" indent="0" algn="ctr" defTabSz="914400" rtl="0" eaLnBrk="1" latinLnBrk="0" hangingPunct="1">
              <a:lnSpc>
                <a:spcPct val="100000"/>
              </a:lnSpc>
              <a:spcBef>
                <a:spcPts val="0"/>
              </a:spcBef>
              <a:buFont typeface="Arial" panose="020B0604020202020204" pitchFamily="34" charset="0"/>
              <a:buNone/>
              <a:defRPr sz="1800" b="1" kern="1200" cap="all" baseline="0">
                <a:solidFill>
                  <a:schemeClr val="accent6"/>
                </a:solidFill>
                <a:latin typeface="Arial" panose="020B0604020202020204" pitchFamily="34" charset="0"/>
                <a:ea typeface="+mn-ea"/>
                <a:cs typeface="Arial" panose="020B0604020202020204" pitchFamily="34" charset="0"/>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548640">
              <a:spcAft>
                <a:spcPts val="600"/>
              </a:spcAft>
            </a:pPr>
            <a:r>
              <a:rPr lang="en-US" sz="1080" b="1" kern="1200" cap="all" baseline="0">
                <a:solidFill>
                  <a:schemeClr val="accent6"/>
                </a:solidFill>
                <a:latin typeface="Arial"/>
                <a:ea typeface="+mn-ea"/>
                <a:cs typeface="Arial"/>
              </a:rPr>
              <a:t>SRIDHAR</a:t>
            </a:r>
            <a:endParaRPr lang="en-US"/>
          </a:p>
        </p:txBody>
      </p:sp>
      <p:pic>
        <p:nvPicPr>
          <p:cNvPr id="49" name="Picture Placeholder 15" descr="Team member headshot">
            <a:extLst>
              <a:ext uri="{FF2B5EF4-FFF2-40B4-BE49-F238E27FC236}">
                <a16:creationId xmlns:a16="http://schemas.microsoft.com/office/drawing/2014/main" id="{F57E22D0-EDF1-0F47-6936-5E8FE6BBD71F}"/>
              </a:ext>
            </a:extLst>
          </p:cNvPr>
          <p:cNvPicPr>
            <a:picLocks noChangeAspect="1"/>
          </p:cNvPicPr>
          <p:nvPr/>
        </p:nvPicPr>
        <p:blipFill rotWithShape="1">
          <a:blip r:embed="rId4"/>
          <a:srcRect/>
          <a:stretch/>
        </p:blipFill>
        <p:spPr>
          <a:xfrm>
            <a:off x="7893495" y="3888055"/>
            <a:ext cx="911636" cy="911636"/>
          </a:xfrm>
          <a:prstGeom prst="rect">
            <a:avLst/>
          </a:prstGeom>
          <a:solidFill>
            <a:schemeClr val="accent4">
              <a:lumMod val="60000"/>
              <a:lumOff val="40000"/>
            </a:schemeClr>
          </a:solidFill>
          <a:ln>
            <a:noFill/>
          </a:ln>
        </p:spPr>
      </p:pic>
      <p:pic>
        <p:nvPicPr>
          <p:cNvPr id="55" name="Picture 55">
            <a:extLst>
              <a:ext uri="{FF2B5EF4-FFF2-40B4-BE49-F238E27FC236}">
                <a16:creationId xmlns:a16="http://schemas.microsoft.com/office/drawing/2014/main" id="{86490F88-9F80-8C61-A167-E88181970B46}"/>
              </a:ext>
            </a:extLst>
          </p:cNvPr>
          <p:cNvPicPr>
            <a:picLocks noChangeAspect="1"/>
          </p:cNvPicPr>
          <p:nvPr/>
        </p:nvPicPr>
        <p:blipFill>
          <a:blip r:embed="rId5"/>
          <a:stretch>
            <a:fillRect/>
          </a:stretch>
        </p:blipFill>
        <p:spPr>
          <a:xfrm>
            <a:off x="843848" y="4109173"/>
            <a:ext cx="2023338" cy="1976813"/>
          </a:xfrm>
          <a:prstGeom prst="rect">
            <a:avLst/>
          </a:prstGeom>
        </p:spPr>
      </p:pic>
      <p:pic>
        <p:nvPicPr>
          <p:cNvPr id="58" name="Picture 58" descr="A picture containing text, person&#10;&#10;Description automatically generated">
            <a:extLst>
              <a:ext uri="{FF2B5EF4-FFF2-40B4-BE49-F238E27FC236}">
                <a16:creationId xmlns:a16="http://schemas.microsoft.com/office/drawing/2014/main" id="{5FCDC5B2-AF02-478E-52E3-EDCACDB85877}"/>
              </a:ext>
            </a:extLst>
          </p:cNvPr>
          <p:cNvPicPr>
            <a:picLocks noChangeAspect="1"/>
          </p:cNvPicPr>
          <p:nvPr/>
        </p:nvPicPr>
        <p:blipFill>
          <a:blip r:embed="rId6"/>
          <a:stretch>
            <a:fillRect/>
          </a:stretch>
        </p:blipFill>
        <p:spPr>
          <a:xfrm>
            <a:off x="2769423" y="2168162"/>
            <a:ext cx="1674608" cy="1683663"/>
          </a:xfrm>
          <a:prstGeom prst="rect">
            <a:avLst/>
          </a:prstGeom>
        </p:spPr>
      </p:pic>
    </p:spTree>
    <p:extLst>
      <p:ext uri="{BB962C8B-B14F-4D97-AF65-F5344CB8AC3E}">
        <p14:creationId xmlns:p14="http://schemas.microsoft.com/office/powerpoint/2010/main" val="10678997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108489" y="1195697"/>
            <a:ext cx="4633430" cy="4238118"/>
          </a:xfrm>
        </p:spPr>
        <p:txBody>
          <a:bodyPr>
            <a:normAutofit/>
          </a:bodyPr>
          <a:lstStyle/>
          <a:p>
            <a:r>
              <a:rPr lang="en-US" sz="3600" cap="all" dirty="0">
                <a:solidFill>
                  <a:schemeClr val="bg1"/>
                </a:solidFill>
                <a:latin typeface="Garamond" panose="02020404030301010803" pitchFamily="18" charset="0"/>
              </a:rPr>
              <a:t>IMAGE CAPTIONING USING A CNN AND A TRANSFORMER</a:t>
            </a:r>
            <a:endParaRPr lang="en-US" sz="3600" b="1" i="1" dirty="0">
              <a:solidFill>
                <a:schemeClr val="bg1"/>
              </a:solidFill>
              <a:latin typeface="Garamond" panose="02020404030301010803" pitchFamily="18" charset="0"/>
            </a:endParaRPr>
          </a:p>
        </p:txBody>
      </p:sp>
      <p:grpSp>
        <p:nvGrpSpPr>
          <p:cNvPr id="22"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3" name="Freeform: Shape 22">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6" name="Oval 25">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Oval 27">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0"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31" name="Freeform: Shape 30">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5041033" y="408775"/>
            <a:ext cx="7042477" cy="2554875"/>
          </a:xfrm>
        </p:spPr>
        <p:txBody>
          <a:bodyPr vert="horz" lIns="91440" tIns="45720" rIns="91440" bIns="45720" rtlCol="0" anchor="t">
            <a:normAutofit fontScale="92500" lnSpcReduction="20000"/>
          </a:bodyPr>
          <a:lstStyle/>
          <a:p>
            <a:pPr marL="0" indent="0" algn="just" defTabSz="530352">
              <a:spcBef>
                <a:spcPts val="580"/>
              </a:spcBef>
              <a:buNone/>
            </a:pPr>
            <a:r>
              <a:rPr lang="en-US" sz="3200" b="1" i="1" kern="1200" dirty="0">
                <a:solidFill>
                  <a:schemeClr val="tx1"/>
                </a:solidFill>
                <a:latin typeface="Garamond" panose="02020404030301010803" pitchFamily="18" charset="0"/>
                <a:ea typeface="+mn-ea"/>
                <a:cs typeface="Calibri"/>
              </a:rPr>
              <a:t>Introduction</a:t>
            </a:r>
          </a:p>
          <a:p>
            <a:pPr marL="0" indent="0" algn="just" defTabSz="530352">
              <a:spcBef>
                <a:spcPts val="580"/>
              </a:spcBef>
              <a:buNone/>
            </a:pPr>
            <a:r>
              <a:rPr lang="en-US" sz="3200" kern="1200" dirty="0">
                <a:solidFill>
                  <a:schemeClr val="tx1"/>
                </a:solidFill>
                <a:latin typeface="Garamond" panose="02020404030301010803" pitchFamily="18" charset="0"/>
                <a:ea typeface="+mn-ea"/>
                <a:cs typeface="Calibri"/>
              </a:rPr>
              <a:t>Image captioning is about adding text sentences to images. It helps build context, narrative and story to images. It is helpful in situations where there are large number of images and it helps to automatically generate captions</a:t>
            </a:r>
          </a:p>
          <a:p>
            <a:pPr marL="0" indent="0" algn="just" defTabSz="530352">
              <a:spcBef>
                <a:spcPts val="580"/>
              </a:spcBef>
              <a:buNone/>
            </a:pPr>
            <a:endParaRPr lang="en-US" sz="3200" kern="1200" dirty="0">
              <a:solidFill>
                <a:schemeClr val="tx1"/>
              </a:solidFill>
              <a:latin typeface="Garamond" panose="02020404030301010803" pitchFamily="18" charset="0"/>
              <a:ea typeface="+mn-ea"/>
              <a:cs typeface="Calibri"/>
            </a:endParaRPr>
          </a:p>
          <a:p>
            <a:pPr marL="0" indent="0" algn="just" defTabSz="530352">
              <a:spcBef>
                <a:spcPts val="580"/>
              </a:spcBef>
              <a:buNone/>
            </a:pPr>
            <a:endParaRPr lang="en-US" sz="3200" kern="1200" dirty="0">
              <a:solidFill>
                <a:schemeClr val="tx1"/>
              </a:solidFill>
              <a:latin typeface="Garamond" panose="02020404030301010803" pitchFamily="18" charset="0"/>
              <a:ea typeface="+mn-ea"/>
              <a:cs typeface="Calibri"/>
            </a:endParaRPr>
          </a:p>
          <a:p>
            <a:pPr marL="0" indent="0" algn="just" defTabSz="530352">
              <a:spcBef>
                <a:spcPts val="580"/>
              </a:spcBef>
              <a:buNone/>
            </a:pPr>
            <a:endParaRPr lang="en-US" sz="3200" kern="1200" dirty="0">
              <a:solidFill>
                <a:schemeClr val="tx1"/>
              </a:solidFill>
              <a:latin typeface="Garamond" panose="02020404030301010803" pitchFamily="18" charset="0"/>
              <a:ea typeface="+mn-ea"/>
              <a:cs typeface="Calibri"/>
            </a:endParaRPr>
          </a:p>
          <a:p>
            <a:pPr algn="just"/>
            <a:endParaRPr lang="en-US" sz="4800" dirty="0">
              <a:latin typeface="Garamond" panose="02020404030301010803" pitchFamily="18" charset="0"/>
              <a:cs typeface="Calibri"/>
            </a:endParaRPr>
          </a:p>
        </p:txBody>
      </p:sp>
      <p:pic>
        <p:nvPicPr>
          <p:cNvPr id="4" name="Graphic 4" descr="Support Dog with solid fill">
            <a:extLst>
              <a:ext uri="{FF2B5EF4-FFF2-40B4-BE49-F238E27FC236}">
                <a16:creationId xmlns:a16="http://schemas.microsoft.com/office/drawing/2014/main" id="{3EA621A4-181E-F6AA-135C-893C78FC7B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45656" y="3877016"/>
            <a:ext cx="1437510" cy="1460752"/>
          </a:xfrm>
          <a:prstGeom prst="rect">
            <a:avLst/>
          </a:prstGeom>
        </p:spPr>
      </p:pic>
      <p:sp>
        <p:nvSpPr>
          <p:cNvPr id="6" name="Rectangle 5">
            <a:extLst>
              <a:ext uri="{FF2B5EF4-FFF2-40B4-BE49-F238E27FC236}">
                <a16:creationId xmlns:a16="http://schemas.microsoft.com/office/drawing/2014/main" id="{5642CB37-61EC-C916-7C02-76FE1091838F}"/>
              </a:ext>
            </a:extLst>
          </p:cNvPr>
          <p:cNvSpPr/>
          <p:nvPr/>
        </p:nvSpPr>
        <p:spPr>
          <a:xfrm>
            <a:off x="5581823" y="3429000"/>
            <a:ext cx="1651124" cy="604578"/>
          </a:xfrm>
          <a:prstGeom prst="rect">
            <a:avLst/>
          </a:prstGeom>
          <a:solidFill>
            <a:srgbClr val="7030A0"/>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530352">
              <a:spcAft>
                <a:spcPts val="600"/>
              </a:spcAft>
            </a:pPr>
            <a:r>
              <a:rPr lang="en-US" sz="2000" kern="1200" dirty="0">
                <a:solidFill>
                  <a:schemeClr val="lt1"/>
                </a:solidFill>
                <a:latin typeface="Garamond" panose="02020404030301010803" pitchFamily="18" charset="0"/>
                <a:cs typeface="Calibri"/>
              </a:rPr>
              <a:t>Image Captioning</a:t>
            </a:r>
            <a:endParaRPr lang="en-US" sz="4400" dirty="0">
              <a:latin typeface="Garamond" panose="02020404030301010803" pitchFamily="18" charset="0"/>
            </a:endParaRPr>
          </a:p>
        </p:txBody>
      </p:sp>
      <p:sp>
        <p:nvSpPr>
          <p:cNvPr id="7" name="Rectangle 6">
            <a:extLst>
              <a:ext uri="{FF2B5EF4-FFF2-40B4-BE49-F238E27FC236}">
                <a16:creationId xmlns:a16="http://schemas.microsoft.com/office/drawing/2014/main" id="{C6AA701B-362B-FEBA-2AE8-DB7AA246FAAE}"/>
              </a:ext>
            </a:extLst>
          </p:cNvPr>
          <p:cNvSpPr/>
          <p:nvPr/>
        </p:nvSpPr>
        <p:spPr>
          <a:xfrm>
            <a:off x="9086485" y="2836333"/>
            <a:ext cx="2242775" cy="604578"/>
          </a:xfrm>
          <a:prstGeom prst="rect">
            <a:avLst/>
          </a:prstGeom>
          <a:solidFill>
            <a:srgbClr val="7030A0"/>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530352">
              <a:spcAft>
                <a:spcPts val="600"/>
              </a:spcAft>
            </a:pPr>
            <a:r>
              <a:rPr lang="en-US" sz="2000" kern="1200" dirty="0">
                <a:solidFill>
                  <a:schemeClr val="lt1"/>
                </a:solidFill>
                <a:latin typeface="Garamond" panose="02020404030301010803" pitchFamily="18" charset="0"/>
                <a:cs typeface="Calibri"/>
              </a:rPr>
              <a:t>Social Media Platforms </a:t>
            </a:r>
            <a:endParaRPr lang="en-US" sz="4400" dirty="0">
              <a:latin typeface="Garamond" panose="02020404030301010803" pitchFamily="18" charset="0"/>
              <a:cs typeface="Calibri"/>
            </a:endParaRPr>
          </a:p>
        </p:txBody>
      </p:sp>
      <p:sp>
        <p:nvSpPr>
          <p:cNvPr id="8" name="Rectangle 7">
            <a:extLst>
              <a:ext uri="{FF2B5EF4-FFF2-40B4-BE49-F238E27FC236}">
                <a16:creationId xmlns:a16="http://schemas.microsoft.com/office/drawing/2014/main" id="{C2FF5AF1-44EE-9D5F-06C5-6EA42C3AEDD8}"/>
              </a:ext>
            </a:extLst>
          </p:cNvPr>
          <p:cNvSpPr/>
          <p:nvPr/>
        </p:nvSpPr>
        <p:spPr>
          <a:xfrm>
            <a:off x="9086486" y="3458330"/>
            <a:ext cx="2242774" cy="466430"/>
          </a:xfrm>
          <a:prstGeom prst="rect">
            <a:avLst/>
          </a:prstGeom>
          <a:solidFill>
            <a:srgbClr val="7030A0"/>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530352">
              <a:spcAft>
                <a:spcPts val="600"/>
              </a:spcAft>
            </a:pPr>
            <a:r>
              <a:rPr lang="en-US" sz="2000" kern="1200" dirty="0">
                <a:solidFill>
                  <a:schemeClr val="lt1"/>
                </a:solidFill>
                <a:latin typeface="Garamond" panose="02020404030301010803" pitchFamily="18" charset="0"/>
                <a:cs typeface="Calibri"/>
              </a:rPr>
              <a:t>Ecommerce</a:t>
            </a:r>
            <a:endParaRPr lang="en-US" sz="4400" dirty="0">
              <a:latin typeface="Garamond" panose="02020404030301010803" pitchFamily="18" charset="0"/>
            </a:endParaRPr>
          </a:p>
        </p:txBody>
      </p:sp>
      <p:sp>
        <p:nvSpPr>
          <p:cNvPr id="9" name="Rectangle 8">
            <a:extLst>
              <a:ext uri="{FF2B5EF4-FFF2-40B4-BE49-F238E27FC236}">
                <a16:creationId xmlns:a16="http://schemas.microsoft.com/office/drawing/2014/main" id="{3D8A898F-2AB0-0FF9-0BC5-F9816485AA87}"/>
              </a:ext>
            </a:extLst>
          </p:cNvPr>
          <p:cNvSpPr/>
          <p:nvPr/>
        </p:nvSpPr>
        <p:spPr>
          <a:xfrm>
            <a:off x="9065886" y="4981714"/>
            <a:ext cx="2247877" cy="730094"/>
          </a:xfrm>
          <a:prstGeom prst="rect">
            <a:avLst/>
          </a:prstGeom>
          <a:solidFill>
            <a:srgbClr val="7030A0"/>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530352">
              <a:spcAft>
                <a:spcPts val="600"/>
              </a:spcAft>
            </a:pPr>
            <a:r>
              <a:rPr lang="en-US" sz="2000" kern="1200" dirty="0">
                <a:solidFill>
                  <a:schemeClr val="lt1"/>
                </a:solidFill>
                <a:latin typeface="Garamond" panose="02020404030301010803" pitchFamily="18" charset="0"/>
                <a:cs typeface="Calibri"/>
              </a:rPr>
              <a:t>Healthcare</a:t>
            </a:r>
            <a:endParaRPr lang="en-US" sz="4400" dirty="0">
              <a:latin typeface="Garamond" panose="02020404030301010803" pitchFamily="18" charset="0"/>
            </a:endParaRPr>
          </a:p>
        </p:txBody>
      </p:sp>
      <p:sp>
        <p:nvSpPr>
          <p:cNvPr id="10" name="Rectangle 9">
            <a:extLst>
              <a:ext uri="{FF2B5EF4-FFF2-40B4-BE49-F238E27FC236}">
                <a16:creationId xmlns:a16="http://schemas.microsoft.com/office/drawing/2014/main" id="{61A94336-23F9-3018-8B2C-B522A16542EE}"/>
              </a:ext>
            </a:extLst>
          </p:cNvPr>
          <p:cNvSpPr/>
          <p:nvPr/>
        </p:nvSpPr>
        <p:spPr>
          <a:xfrm>
            <a:off x="9086486" y="3934738"/>
            <a:ext cx="2242774" cy="460617"/>
          </a:xfrm>
          <a:prstGeom prst="rect">
            <a:avLst/>
          </a:prstGeom>
          <a:solidFill>
            <a:srgbClr val="7030A0"/>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530352">
              <a:spcAft>
                <a:spcPts val="600"/>
              </a:spcAft>
            </a:pPr>
            <a:r>
              <a:rPr lang="en-US" sz="2000" kern="1200" dirty="0">
                <a:solidFill>
                  <a:schemeClr val="lt1"/>
                </a:solidFill>
                <a:latin typeface="Garamond" panose="02020404030301010803" pitchFamily="18" charset="0"/>
                <a:cs typeface="Calibri"/>
              </a:rPr>
              <a:t>Security</a:t>
            </a:r>
            <a:endParaRPr lang="en-US" sz="4400" dirty="0">
              <a:latin typeface="Garamond" panose="02020404030301010803" pitchFamily="18" charset="0"/>
            </a:endParaRPr>
          </a:p>
        </p:txBody>
      </p:sp>
      <p:sp>
        <p:nvSpPr>
          <p:cNvPr id="11" name="Rectangle 10">
            <a:extLst>
              <a:ext uri="{FF2B5EF4-FFF2-40B4-BE49-F238E27FC236}">
                <a16:creationId xmlns:a16="http://schemas.microsoft.com/office/drawing/2014/main" id="{646AB460-3D5E-7201-3745-D15A5BF4A3A9}"/>
              </a:ext>
            </a:extLst>
          </p:cNvPr>
          <p:cNvSpPr/>
          <p:nvPr/>
        </p:nvSpPr>
        <p:spPr>
          <a:xfrm>
            <a:off x="9086486" y="4418970"/>
            <a:ext cx="2242774" cy="543279"/>
          </a:xfrm>
          <a:prstGeom prst="rect">
            <a:avLst/>
          </a:prstGeom>
          <a:solidFill>
            <a:srgbClr val="7030A0"/>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530352">
              <a:spcAft>
                <a:spcPts val="600"/>
              </a:spcAft>
            </a:pPr>
            <a:r>
              <a:rPr lang="en-US" sz="2000" kern="1200" dirty="0">
                <a:solidFill>
                  <a:schemeClr val="lt1"/>
                </a:solidFill>
                <a:latin typeface="Garamond" panose="02020404030301010803" pitchFamily="18" charset="0"/>
                <a:cs typeface="Calibri"/>
              </a:rPr>
              <a:t>Education</a:t>
            </a:r>
            <a:endParaRPr lang="en-US" sz="4400" dirty="0">
              <a:latin typeface="Garamond" panose="02020404030301010803" pitchFamily="18" charset="0"/>
            </a:endParaRPr>
          </a:p>
        </p:txBody>
      </p:sp>
      <p:sp>
        <p:nvSpPr>
          <p:cNvPr id="12" name="Slide Number Placeholder 11">
            <a:extLst>
              <a:ext uri="{FF2B5EF4-FFF2-40B4-BE49-F238E27FC236}">
                <a16:creationId xmlns:a16="http://schemas.microsoft.com/office/drawing/2014/main" id="{76E0F813-0649-D88D-4AFC-B19D4C6EE853}"/>
              </a:ext>
            </a:extLst>
          </p:cNvPr>
          <p:cNvSpPr>
            <a:spLocks noGrp="1"/>
          </p:cNvSpPr>
          <p:nvPr>
            <p:ph type="sldNum" sz="quarter" idx="12"/>
          </p:nvPr>
        </p:nvSpPr>
        <p:spPr>
          <a:xfrm>
            <a:off x="10175078" y="4674319"/>
            <a:ext cx="1610662" cy="214382"/>
          </a:xfrm>
        </p:spPr>
        <p:txBody>
          <a:bodyPr/>
          <a:lstStyle/>
          <a:p>
            <a:pPr defTabSz="530352">
              <a:spcAft>
                <a:spcPts val="600"/>
              </a:spcAft>
            </a:pPr>
            <a:fld id="{330EA680-D336-4FF7-8B7A-9848BB0A1C32}" type="slidenum">
              <a:rPr lang="en-US" sz="696" kern="1200">
                <a:solidFill>
                  <a:schemeClr val="tx1">
                    <a:tint val="75000"/>
                  </a:schemeClr>
                </a:solidFill>
                <a:latin typeface="+mn-lt"/>
                <a:ea typeface="+mn-ea"/>
                <a:cs typeface="+mn-cs"/>
              </a:rPr>
              <a:pPr defTabSz="530352">
                <a:spcAft>
                  <a:spcPts val="600"/>
                </a:spcAft>
              </a:pPr>
              <a:t>5</a:t>
            </a:fld>
            <a:endParaRPr lang="en-US"/>
          </a:p>
        </p:txBody>
      </p:sp>
      <p:sp>
        <p:nvSpPr>
          <p:cNvPr id="17" name="Footer Placeholder 1">
            <a:extLst>
              <a:ext uri="{FF2B5EF4-FFF2-40B4-BE49-F238E27FC236}">
                <a16:creationId xmlns:a16="http://schemas.microsoft.com/office/drawing/2014/main" id="{50D38AC0-B4BF-71DC-A703-AE8DBA90A4B9}"/>
              </a:ext>
            </a:extLst>
          </p:cNvPr>
          <p:cNvSpPr>
            <a:spLocks noGrp="1"/>
          </p:cNvSpPr>
          <p:nvPr>
            <p:ph type="ftr" sz="quarter" idx="11"/>
          </p:nvPr>
        </p:nvSpPr>
        <p:spPr>
          <a:xfrm>
            <a:off x="6839253" y="6427842"/>
            <a:ext cx="2503423" cy="222140"/>
          </a:xfrm>
        </p:spPr>
        <p:txBody>
          <a:bodyPr/>
          <a:lstStyle/>
          <a:p>
            <a:pPr defTabSz="548640">
              <a:spcAft>
                <a:spcPts val="600"/>
              </a:spcAft>
            </a:pPr>
            <a:r>
              <a:rPr lang="en-US" kern="1200" dirty="0">
                <a:solidFill>
                  <a:schemeClr val="tx1"/>
                </a:solidFill>
                <a:latin typeface="Garamond" panose="02020404030301010803" pitchFamily="18" charset="0"/>
              </a:rPr>
              <a:t>GROUP 4 CDS B4​</a:t>
            </a:r>
            <a:endParaRPr lang="en-US" sz="2800" dirty="0">
              <a:solidFill>
                <a:schemeClr val="tx1"/>
              </a:solidFill>
              <a:latin typeface="Garamond" panose="02020404030301010803" pitchFamily="18" charset="0"/>
            </a:endParaRPr>
          </a:p>
        </p:txBody>
      </p:sp>
    </p:spTree>
    <p:extLst>
      <p:ext uri="{BB962C8B-B14F-4D97-AF65-F5344CB8AC3E}">
        <p14:creationId xmlns:p14="http://schemas.microsoft.com/office/powerpoint/2010/main" val="524089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1043631" y="809898"/>
            <a:ext cx="10173010" cy="1554480"/>
          </a:xfrm>
        </p:spPr>
        <p:txBody>
          <a:bodyPr anchor="ctr">
            <a:normAutofit/>
          </a:bodyPr>
          <a:lstStyle/>
          <a:p>
            <a:r>
              <a:rPr lang="en-US" b="1" cap="all">
                <a:latin typeface="Garamond" panose="02020404030301010803" pitchFamily="18" charset="0"/>
              </a:rPr>
              <a:t>IMAGE CAPTIONING USING A CNN AND A TRANSFORMER           </a:t>
            </a:r>
            <a:endParaRPr lang="en-US" b="1" i="1">
              <a:latin typeface="Garamond" panose="02020404030301010803" pitchFamily="18" charset="0"/>
            </a:endParaRP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4948508" y="2624292"/>
            <a:ext cx="2485929" cy="655879"/>
          </a:xfrm>
        </p:spPr>
        <p:txBody>
          <a:bodyPr vert="horz" lIns="91440" tIns="45720" rIns="91440" bIns="45720" rtlCol="0" anchor="t">
            <a:normAutofit fontScale="62500" lnSpcReduction="20000"/>
          </a:bodyPr>
          <a:lstStyle/>
          <a:p>
            <a:pPr marL="0" indent="0" defTabSz="530352">
              <a:spcBef>
                <a:spcPts val="580"/>
              </a:spcBef>
              <a:buNone/>
            </a:pPr>
            <a:endParaRPr lang="en-US" sz="1624" b="1" i="1" kern="1200" dirty="0">
              <a:solidFill>
                <a:schemeClr val="tx1"/>
              </a:solidFill>
              <a:latin typeface="Garamond" panose="02020404030301010803" pitchFamily="18" charset="0"/>
              <a:ea typeface="+mn-ea"/>
              <a:cs typeface="Calibri"/>
            </a:endParaRPr>
          </a:p>
          <a:p>
            <a:pPr marL="0" indent="0" defTabSz="530352">
              <a:spcBef>
                <a:spcPts val="580"/>
              </a:spcBef>
              <a:buNone/>
            </a:pPr>
            <a:r>
              <a:rPr lang="en-US" sz="5100" b="1" i="1" kern="1200" dirty="0">
                <a:solidFill>
                  <a:schemeClr val="tx1"/>
                </a:solidFill>
                <a:latin typeface="Garamond" panose="02020404030301010803" pitchFamily="18" charset="0"/>
                <a:ea typeface="+mn-ea"/>
                <a:cs typeface="Calibri"/>
              </a:rPr>
              <a:t>Market Size</a:t>
            </a:r>
          </a:p>
          <a:p>
            <a:pPr marL="0" indent="0" defTabSz="530352">
              <a:spcBef>
                <a:spcPts val="580"/>
              </a:spcBef>
              <a:buNone/>
            </a:pPr>
            <a:endParaRPr lang="en-US" sz="1624" kern="1200" dirty="0">
              <a:solidFill>
                <a:schemeClr val="tx1"/>
              </a:solidFill>
              <a:latin typeface="Garamond" panose="02020404030301010803" pitchFamily="18" charset="0"/>
              <a:ea typeface="+mn-ea"/>
              <a:cs typeface="Calibri"/>
            </a:endParaRPr>
          </a:p>
          <a:p>
            <a:pPr marL="0" indent="0" defTabSz="530352">
              <a:spcBef>
                <a:spcPts val="580"/>
              </a:spcBef>
              <a:buNone/>
            </a:pPr>
            <a:endParaRPr lang="en-US" sz="1624" kern="1200" dirty="0">
              <a:solidFill>
                <a:schemeClr val="tx1"/>
              </a:solidFill>
              <a:latin typeface="Garamond" panose="02020404030301010803" pitchFamily="18" charset="0"/>
              <a:ea typeface="+mn-ea"/>
              <a:cs typeface="Calibri"/>
            </a:endParaRPr>
          </a:p>
          <a:p>
            <a:pPr marL="0" indent="0" defTabSz="530352">
              <a:spcBef>
                <a:spcPts val="580"/>
              </a:spcBef>
              <a:buNone/>
            </a:pPr>
            <a:endParaRPr lang="en-US" sz="1624" kern="1200" dirty="0">
              <a:solidFill>
                <a:schemeClr val="tx1"/>
              </a:solidFill>
              <a:latin typeface="Garamond" panose="02020404030301010803" pitchFamily="18" charset="0"/>
              <a:ea typeface="+mn-ea"/>
              <a:cs typeface="Calibri"/>
            </a:endParaRPr>
          </a:p>
          <a:p>
            <a:pPr marL="0" indent="0" defTabSz="530352">
              <a:spcBef>
                <a:spcPts val="580"/>
              </a:spcBef>
              <a:buNone/>
            </a:pPr>
            <a:endParaRPr lang="en-US" sz="1624" kern="1200" dirty="0">
              <a:solidFill>
                <a:schemeClr val="tx1"/>
              </a:solidFill>
              <a:latin typeface="Garamond" panose="02020404030301010803" pitchFamily="18" charset="0"/>
              <a:ea typeface="+mn-ea"/>
              <a:cs typeface="Calibri"/>
            </a:endParaRPr>
          </a:p>
          <a:p>
            <a:endParaRPr lang="en-US" dirty="0">
              <a:latin typeface="Garamond" panose="02020404030301010803" pitchFamily="18" charset="0"/>
              <a:cs typeface="Calibri"/>
            </a:endParaRPr>
          </a:p>
        </p:txBody>
      </p:sp>
      <p:sp>
        <p:nvSpPr>
          <p:cNvPr id="12" name="TextBox 11">
            <a:extLst>
              <a:ext uri="{FF2B5EF4-FFF2-40B4-BE49-F238E27FC236}">
                <a16:creationId xmlns:a16="http://schemas.microsoft.com/office/drawing/2014/main" id="{F3060863-EEAD-B628-400F-AAD1F838D293}"/>
              </a:ext>
            </a:extLst>
          </p:cNvPr>
          <p:cNvSpPr txBox="1"/>
          <p:nvPr/>
        </p:nvSpPr>
        <p:spPr>
          <a:xfrm>
            <a:off x="267838" y="6052263"/>
            <a:ext cx="112797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530352">
              <a:spcAft>
                <a:spcPts val="600"/>
              </a:spcAft>
            </a:pPr>
            <a:r>
              <a:rPr lang="en-US" kern="1200">
                <a:solidFill>
                  <a:schemeClr val="tx1"/>
                </a:solidFill>
                <a:latin typeface="Garamond" panose="02020404030301010803" pitchFamily="18" charset="0"/>
                <a:ea typeface="+mn-lt"/>
                <a:cs typeface="+mn-lt"/>
                <a:hlinkClick r:id="rId2"/>
              </a:rPr>
              <a:t>Captioning and Subtitling Solutions Market Size, Growth, Industry Trends, Global Report 2021-2027 (linkedin.com)</a:t>
            </a:r>
            <a:endParaRPr lang="en-US" sz="4000">
              <a:latin typeface="Garamond" panose="02020404030301010803" pitchFamily="18" charset="0"/>
            </a:endParaRPr>
          </a:p>
        </p:txBody>
      </p:sp>
      <p:pic>
        <p:nvPicPr>
          <p:cNvPr id="13" name="Picture 13">
            <a:extLst>
              <a:ext uri="{FF2B5EF4-FFF2-40B4-BE49-F238E27FC236}">
                <a16:creationId xmlns:a16="http://schemas.microsoft.com/office/drawing/2014/main" id="{59FD052D-1289-0F7A-A0B1-D6255C5E1D4E}"/>
              </a:ext>
            </a:extLst>
          </p:cNvPr>
          <p:cNvPicPr>
            <a:picLocks noChangeAspect="1"/>
          </p:cNvPicPr>
          <p:nvPr/>
        </p:nvPicPr>
        <p:blipFill>
          <a:blip r:embed="rId3"/>
          <a:stretch>
            <a:fillRect/>
          </a:stretch>
        </p:blipFill>
        <p:spPr>
          <a:xfrm>
            <a:off x="7117684" y="2571788"/>
            <a:ext cx="5127116" cy="3322751"/>
          </a:xfrm>
          <a:prstGeom prst="rect">
            <a:avLst/>
          </a:prstGeom>
        </p:spPr>
      </p:pic>
      <p:sp>
        <p:nvSpPr>
          <p:cNvPr id="14" name="Slide Number Placeholder 13">
            <a:extLst>
              <a:ext uri="{FF2B5EF4-FFF2-40B4-BE49-F238E27FC236}">
                <a16:creationId xmlns:a16="http://schemas.microsoft.com/office/drawing/2014/main" id="{D0218406-0F28-8BC5-0358-30F636B7E9B1}"/>
              </a:ext>
            </a:extLst>
          </p:cNvPr>
          <p:cNvSpPr>
            <a:spLocks noGrp="1"/>
          </p:cNvSpPr>
          <p:nvPr>
            <p:ph type="sldNum" sz="quarter" idx="12"/>
          </p:nvPr>
        </p:nvSpPr>
        <p:spPr>
          <a:xfrm>
            <a:off x="7612140" y="6013850"/>
            <a:ext cx="1604567" cy="213571"/>
          </a:xfrm>
        </p:spPr>
        <p:txBody>
          <a:bodyPr/>
          <a:lstStyle/>
          <a:p>
            <a:pPr defTabSz="530352">
              <a:spcAft>
                <a:spcPts val="600"/>
              </a:spcAft>
            </a:pPr>
            <a:fld id="{330EA680-D336-4FF7-8B7A-9848BB0A1C32}" type="slidenum">
              <a:rPr lang="en-US" sz="696" kern="1200">
                <a:solidFill>
                  <a:schemeClr val="tx1">
                    <a:tint val="75000"/>
                  </a:schemeClr>
                </a:solidFill>
                <a:latin typeface="Garamond" panose="02020404030301010803" pitchFamily="18" charset="0"/>
                <a:ea typeface="+mn-ea"/>
                <a:cs typeface="+mn-cs"/>
              </a:rPr>
              <a:pPr defTabSz="530352">
                <a:spcAft>
                  <a:spcPts val="600"/>
                </a:spcAft>
              </a:pPr>
              <a:t>6</a:t>
            </a:fld>
            <a:endParaRPr lang="en-US">
              <a:latin typeface="Garamond" panose="02020404030301010803" pitchFamily="18" charset="0"/>
            </a:endParaRPr>
          </a:p>
        </p:txBody>
      </p:sp>
      <p:sp>
        <p:nvSpPr>
          <p:cNvPr id="4" name="Footer Placeholder 1">
            <a:extLst>
              <a:ext uri="{FF2B5EF4-FFF2-40B4-BE49-F238E27FC236}">
                <a16:creationId xmlns:a16="http://schemas.microsoft.com/office/drawing/2014/main" id="{0157E578-FC64-654D-DEF1-2942A4398EC3}"/>
              </a:ext>
            </a:extLst>
          </p:cNvPr>
          <p:cNvSpPr>
            <a:spLocks noGrp="1"/>
          </p:cNvSpPr>
          <p:nvPr>
            <p:ph type="ftr" sz="quarter" idx="11"/>
          </p:nvPr>
        </p:nvSpPr>
        <p:spPr>
          <a:xfrm>
            <a:off x="5361664" y="6601536"/>
            <a:ext cx="1464316" cy="129935"/>
          </a:xfrm>
        </p:spPr>
        <p:txBody>
          <a:bodyPr/>
          <a:lstStyle/>
          <a:p>
            <a:pPr defTabSz="318211">
              <a:spcAft>
                <a:spcPts val="348"/>
              </a:spcAft>
            </a:pPr>
            <a:r>
              <a:rPr lang="en-US" kern="1200" dirty="0">
                <a:solidFill>
                  <a:schemeClr val="tx1"/>
                </a:solidFill>
                <a:latin typeface="Garamond" panose="02020404030301010803" pitchFamily="18" charset="0"/>
                <a:ea typeface="+mn-ea"/>
                <a:cs typeface="+mn-cs"/>
              </a:rPr>
              <a:t>GROUP 4 CDS B4​</a:t>
            </a:r>
            <a:endParaRPr lang="en-US" sz="5400" dirty="0">
              <a:solidFill>
                <a:schemeClr val="tx1"/>
              </a:solidFill>
              <a:latin typeface="Garamond" panose="02020404030301010803" pitchFamily="18" charset="0"/>
            </a:endParaRPr>
          </a:p>
        </p:txBody>
      </p:sp>
      <p:pic>
        <p:nvPicPr>
          <p:cNvPr id="7" name="Picture 6">
            <a:extLst>
              <a:ext uri="{FF2B5EF4-FFF2-40B4-BE49-F238E27FC236}">
                <a16:creationId xmlns:a16="http://schemas.microsoft.com/office/drawing/2014/main" id="{AEB9D8CA-DC7D-B071-4783-0E8BFFC39B19}"/>
              </a:ext>
            </a:extLst>
          </p:cNvPr>
          <p:cNvPicPr>
            <a:picLocks noChangeAspect="1"/>
          </p:cNvPicPr>
          <p:nvPr/>
        </p:nvPicPr>
        <p:blipFill>
          <a:blip r:embed="rId4"/>
          <a:stretch>
            <a:fillRect/>
          </a:stretch>
        </p:blipFill>
        <p:spPr>
          <a:xfrm>
            <a:off x="13098" y="2546483"/>
            <a:ext cx="5061219" cy="3545884"/>
          </a:xfrm>
          <a:prstGeom prst="rect">
            <a:avLst/>
          </a:prstGeom>
        </p:spPr>
      </p:pic>
    </p:spTree>
    <p:extLst>
      <p:ext uri="{BB962C8B-B14F-4D97-AF65-F5344CB8AC3E}">
        <p14:creationId xmlns:p14="http://schemas.microsoft.com/office/powerpoint/2010/main" val="666239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7" name="Rectangle 206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1331088" y="565739"/>
            <a:ext cx="9745883" cy="1124949"/>
          </a:xfrm>
        </p:spPr>
        <p:txBody>
          <a:bodyPr>
            <a:normAutofit/>
          </a:bodyPr>
          <a:lstStyle/>
          <a:p>
            <a:r>
              <a:rPr lang="en-US" sz="3700" cap="all">
                <a:solidFill>
                  <a:schemeClr val="bg1"/>
                </a:solidFill>
                <a:latin typeface="Garamond" panose="02020404030301010803" pitchFamily="18" charset="0"/>
              </a:rPr>
              <a:t>IMAGE CAPTIONING USING A CNN AND A TRANSFORMER</a:t>
            </a:r>
            <a:endParaRPr lang="en-US" sz="3700" b="1" i="1">
              <a:solidFill>
                <a:schemeClr val="bg1"/>
              </a:solidFill>
              <a:latin typeface="Garamond" panose="02020404030301010803" pitchFamily="18" charset="0"/>
            </a:endParaRPr>
          </a:p>
        </p:txBody>
      </p:sp>
      <p:sp>
        <p:nvSpPr>
          <p:cNvPr id="2069" name="Freeform: Shape 2068">
            <a:extLst>
              <a:ext uri="{FF2B5EF4-FFF2-40B4-BE49-F238E27FC236}">
                <a16:creationId xmlns:a16="http://schemas.microsoft.com/office/drawing/2014/main" id="{AAD42DD4-86F6-4FD2-869F-32D35E310C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81037"/>
            <a:ext cx="1170294" cy="274629"/>
          </a:xfrm>
          <a:custGeom>
            <a:avLst/>
            <a:gdLst>
              <a:gd name="connsiteX0" fmla="*/ 453342 w 1170294"/>
              <a:gd name="connsiteY0" fmla="*/ 0 h 274629"/>
              <a:gd name="connsiteX1" fmla="*/ 689085 w 1170294"/>
              <a:gd name="connsiteY1" fmla="*/ 235744 h 274629"/>
              <a:gd name="connsiteX2" fmla="*/ 924829 w 1170294"/>
              <a:gd name="connsiteY2" fmla="*/ 0 h 274629"/>
              <a:gd name="connsiteX3" fmla="*/ 1170294 w 1170294"/>
              <a:gd name="connsiteY3" fmla="*/ 24546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577 h 274629"/>
              <a:gd name="connsiteX11" fmla="*/ 215168 w 1170294"/>
              <a:gd name="connsiteY11" fmla="*/ 23574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5744"/>
                </a:lnTo>
                <a:lnTo>
                  <a:pt x="924829" y="0"/>
                </a:lnTo>
                <a:lnTo>
                  <a:pt x="1170294" y="245465"/>
                </a:lnTo>
                <a:lnTo>
                  <a:pt x="1153282" y="264908"/>
                </a:lnTo>
                <a:lnTo>
                  <a:pt x="924829" y="38885"/>
                </a:lnTo>
                <a:lnTo>
                  <a:pt x="689085" y="274629"/>
                </a:lnTo>
                <a:lnTo>
                  <a:pt x="453342" y="38885"/>
                </a:lnTo>
                <a:lnTo>
                  <a:pt x="215168" y="274629"/>
                </a:lnTo>
                <a:lnTo>
                  <a:pt x="0" y="59462"/>
                </a:lnTo>
                <a:lnTo>
                  <a:pt x="0" y="20577"/>
                </a:lnTo>
                <a:lnTo>
                  <a:pt x="215168" y="235744"/>
                </a:ln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71" name="Freeform: Shape 2070">
            <a:extLst>
              <a:ext uri="{FF2B5EF4-FFF2-40B4-BE49-F238E27FC236}">
                <a16:creationId xmlns:a16="http://schemas.microsoft.com/office/drawing/2014/main" id="{4C36B8C5-0DEB-41B5-911D-572E2E835E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16069"/>
            <a:ext cx="1170294" cy="274629"/>
          </a:xfrm>
          <a:custGeom>
            <a:avLst/>
            <a:gdLst>
              <a:gd name="connsiteX0" fmla="*/ 453342 w 1170294"/>
              <a:gd name="connsiteY0" fmla="*/ 0 h 274629"/>
              <a:gd name="connsiteX1" fmla="*/ 689085 w 1170294"/>
              <a:gd name="connsiteY1" fmla="*/ 238174 h 274629"/>
              <a:gd name="connsiteX2" fmla="*/ 924829 w 1170294"/>
              <a:gd name="connsiteY2" fmla="*/ 0 h 274629"/>
              <a:gd name="connsiteX3" fmla="*/ 1170294 w 1170294"/>
              <a:gd name="connsiteY3" fmla="*/ 247895 h 274629"/>
              <a:gd name="connsiteX4" fmla="*/ 1153282 w 1170294"/>
              <a:gd name="connsiteY4" fmla="*/ 264908 h 274629"/>
              <a:gd name="connsiteX5" fmla="*/ 924829 w 1170294"/>
              <a:gd name="connsiteY5" fmla="*/ 38885 h 274629"/>
              <a:gd name="connsiteX6" fmla="*/ 689085 w 1170294"/>
              <a:gd name="connsiteY6" fmla="*/ 274629 h 274629"/>
              <a:gd name="connsiteX7" fmla="*/ 453342 w 1170294"/>
              <a:gd name="connsiteY7" fmla="*/ 38885 h 274629"/>
              <a:gd name="connsiteX8" fmla="*/ 215168 w 1170294"/>
              <a:gd name="connsiteY8" fmla="*/ 274629 h 274629"/>
              <a:gd name="connsiteX9" fmla="*/ 0 w 1170294"/>
              <a:gd name="connsiteY9" fmla="*/ 59462 h 274629"/>
              <a:gd name="connsiteX10" fmla="*/ 0 w 1170294"/>
              <a:gd name="connsiteY10" fmla="*/ 20789 h 274629"/>
              <a:gd name="connsiteX11" fmla="*/ 215168 w 1170294"/>
              <a:gd name="connsiteY11" fmla="*/ 238174 h 274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0294" h="274629">
                <a:moveTo>
                  <a:pt x="453342" y="0"/>
                </a:moveTo>
                <a:lnTo>
                  <a:pt x="689085" y="238174"/>
                </a:lnTo>
                <a:lnTo>
                  <a:pt x="924829" y="0"/>
                </a:lnTo>
                <a:lnTo>
                  <a:pt x="1170294" y="247895"/>
                </a:lnTo>
                <a:lnTo>
                  <a:pt x="1153282" y="264908"/>
                </a:lnTo>
                <a:lnTo>
                  <a:pt x="924829" y="38885"/>
                </a:lnTo>
                <a:lnTo>
                  <a:pt x="689085" y="274629"/>
                </a:lnTo>
                <a:lnTo>
                  <a:pt x="453342" y="38885"/>
                </a:lnTo>
                <a:lnTo>
                  <a:pt x="215168" y="274629"/>
                </a:lnTo>
                <a:lnTo>
                  <a:pt x="0" y="59462"/>
                </a:lnTo>
                <a:lnTo>
                  <a:pt x="0" y="20789"/>
                </a:lnTo>
                <a:lnTo>
                  <a:pt x="215168" y="23817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3" name="Rectangle 2072">
            <a:extLst>
              <a:ext uri="{FF2B5EF4-FFF2-40B4-BE49-F238E27FC236}">
                <a16:creationId xmlns:a16="http://schemas.microsoft.com/office/drawing/2014/main" id="{B5DC987A-A8C7-4C23-9BF5-33E9F6F21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6766" y="2256427"/>
            <a:ext cx="10855283" cy="3963398"/>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5" name="Rectangle 2074">
            <a:extLst>
              <a:ext uri="{FF2B5EF4-FFF2-40B4-BE49-F238E27FC236}">
                <a16:creationId xmlns:a16="http://schemas.microsoft.com/office/drawing/2014/main" id="{F213F2CF-C6DF-4CE1-A6F0-E3B1BFBB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256427"/>
            <a:ext cx="10853849" cy="3955009"/>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7" name="Rectangle 2076">
            <a:extLst>
              <a:ext uri="{FF2B5EF4-FFF2-40B4-BE49-F238E27FC236}">
                <a16:creationId xmlns:a16="http://schemas.microsoft.com/office/drawing/2014/main" id="{84325C15-4820-4911-B66E-A5F917CFAE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5106" y="2125615"/>
            <a:ext cx="10855283" cy="3974760"/>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9547792" y="2525263"/>
            <a:ext cx="2041943" cy="719733"/>
          </a:xfrm>
        </p:spPr>
        <p:txBody>
          <a:bodyPr vert="horz" lIns="91440" tIns="45720" rIns="91440" bIns="45720" rtlCol="0" anchor="t">
            <a:normAutofit/>
          </a:bodyPr>
          <a:lstStyle/>
          <a:p>
            <a:pPr marL="0" indent="0" algn="ctr" defTabSz="493776">
              <a:spcBef>
                <a:spcPts val="540"/>
              </a:spcBef>
              <a:buNone/>
            </a:pPr>
            <a:r>
              <a:rPr lang="en-US" b="1" i="1" kern="1200" dirty="0">
                <a:solidFill>
                  <a:schemeClr val="tx1"/>
                </a:solidFill>
                <a:latin typeface="Garamond" panose="02020404030301010803" pitchFamily="18" charset="0"/>
                <a:ea typeface="+mn-ea"/>
                <a:cs typeface="Calibri"/>
              </a:rPr>
              <a:t>Tools used</a:t>
            </a:r>
            <a:endParaRPr lang="en-US" kern="1200" dirty="0">
              <a:solidFill>
                <a:schemeClr val="tx1"/>
              </a:solidFill>
              <a:latin typeface="Garamond" panose="02020404030301010803" pitchFamily="18" charset="0"/>
              <a:ea typeface="+mn-ea"/>
              <a:cs typeface="+mn-cs"/>
            </a:endParaRPr>
          </a:p>
          <a:p>
            <a:pPr marL="0" indent="0" algn="ctr" defTabSz="493776">
              <a:spcBef>
                <a:spcPts val="540"/>
              </a:spcBef>
              <a:buNone/>
            </a:pPr>
            <a:endParaRPr lang="en-US" b="1" i="1" kern="1200" dirty="0">
              <a:solidFill>
                <a:schemeClr val="tx1"/>
              </a:solidFill>
              <a:latin typeface="Garamond" panose="02020404030301010803" pitchFamily="18" charset="0"/>
              <a:ea typeface="+mn-ea"/>
              <a:cs typeface="Calibri"/>
            </a:endParaRPr>
          </a:p>
          <a:p>
            <a:pPr marL="0" indent="0" algn="ctr" defTabSz="493776">
              <a:spcBef>
                <a:spcPts val="540"/>
              </a:spcBef>
              <a:buNone/>
            </a:pPr>
            <a:endParaRPr lang="en-US" kern="1200" dirty="0">
              <a:solidFill>
                <a:schemeClr val="tx1"/>
              </a:solidFill>
              <a:latin typeface="Garamond" panose="02020404030301010803" pitchFamily="18" charset="0"/>
              <a:ea typeface="+mn-ea"/>
              <a:cs typeface="Calibri"/>
            </a:endParaRPr>
          </a:p>
          <a:p>
            <a:pPr marL="0" indent="0" algn="ctr" defTabSz="493776">
              <a:spcBef>
                <a:spcPts val="540"/>
              </a:spcBef>
              <a:buNone/>
            </a:pPr>
            <a:endParaRPr lang="en-US" kern="1200" dirty="0">
              <a:solidFill>
                <a:schemeClr val="tx1"/>
              </a:solidFill>
              <a:latin typeface="Garamond" panose="02020404030301010803" pitchFamily="18" charset="0"/>
              <a:ea typeface="+mn-ea"/>
              <a:cs typeface="Calibri"/>
            </a:endParaRPr>
          </a:p>
          <a:p>
            <a:pPr marL="0" indent="0" algn="ctr" defTabSz="493776">
              <a:spcBef>
                <a:spcPts val="540"/>
              </a:spcBef>
              <a:buNone/>
            </a:pPr>
            <a:endParaRPr lang="en-US" kern="1200" dirty="0">
              <a:solidFill>
                <a:schemeClr val="tx1"/>
              </a:solidFill>
              <a:latin typeface="Garamond" panose="02020404030301010803" pitchFamily="18" charset="0"/>
              <a:ea typeface="+mn-ea"/>
              <a:cs typeface="Calibri"/>
            </a:endParaRPr>
          </a:p>
          <a:p>
            <a:pPr marL="0" indent="0" algn="ctr" defTabSz="493776">
              <a:spcBef>
                <a:spcPts val="540"/>
              </a:spcBef>
              <a:buNone/>
            </a:pPr>
            <a:endParaRPr lang="en-US" kern="1200" dirty="0">
              <a:solidFill>
                <a:schemeClr val="tx1"/>
              </a:solidFill>
              <a:latin typeface="Garamond" panose="02020404030301010803" pitchFamily="18" charset="0"/>
              <a:ea typeface="+mn-ea"/>
              <a:cs typeface="Calibri"/>
            </a:endParaRPr>
          </a:p>
        </p:txBody>
      </p:sp>
      <p:graphicFrame>
        <p:nvGraphicFramePr>
          <p:cNvPr id="6" name="Table 5">
            <a:extLst>
              <a:ext uri="{FF2B5EF4-FFF2-40B4-BE49-F238E27FC236}">
                <a16:creationId xmlns:a16="http://schemas.microsoft.com/office/drawing/2014/main" id="{F0BF040E-CF05-5E63-88E1-AF463E7870F9}"/>
              </a:ext>
            </a:extLst>
          </p:cNvPr>
          <p:cNvGraphicFramePr>
            <a:graphicFrameLocks noGrp="1"/>
          </p:cNvGraphicFramePr>
          <p:nvPr>
            <p:extLst>
              <p:ext uri="{D42A27DB-BD31-4B8C-83A1-F6EECF244321}">
                <p14:modId xmlns:p14="http://schemas.microsoft.com/office/powerpoint/2010/main" val="3187409779"/>
              </p:ext>
            </p:extLst>
          </p:nvPr>
        </p:nvGraphicFramePr>
        <p:xfrm>
          <a:off x="797495" y="3568723"/>
          <a:ext cx="8750297" cy="2542669"/>
        </p:xfrm>
        <a:graphic>
          <a:graphicData uri="http://schemas.openxmlformats.org/drawingml/2006/table">
            <a:tbl>
              <a:tblPr firstRow="1" bandRow="1">
                <a:tableStyleId>{5C22544A-7EE6-4342-B048-85BDC9FD1C3A}</a:tableStyleId>
              </a:tblPr>
              <a:tblGrid>
                <a:gridCol w="950455">
                  <a:extLst>
                    <a:ext uri="{9D8B030D-6E8A-4147-A177-3AD203B41FA5}">
                      <a16:colId xmlns:a16="http://schemas.microsoft.com/office/drawing/2014/main" val="2148630387"/>
                    </a:ext>
                  </a:extLst>
                </a:gridCol>
                <a:gridCol w="1157271">
                  <a:extLst>
                    <a:ext uri="{9D8B030D-6E8A-4147-A177-3AD203B41FA5}">
                      <a16:colId xmlns:a16="http://schemas.microsoft.com/office/drawing/2014/main" val="3182521792"/>
                    </a:ext>
                  </a:extLst>
                </a:gridCol>
                <a:gridCol w="6642571">
                  <a:extLst>
                    <a:ext uri="{9D8B030D-6E8A-4147-A177-3AD203B41FA5}">
                      <a16:colId xmlns:a16="http://schemas.microsoft.com/office/drawing/2014/main" val="1633422471"/>
                    </a:ext>
                  </a:extLst>
                </a:gridCol>
              </a:tblGrid>
              <a:tr h="502371">
                <a:tc>
                  <a:txBody>
                    <a:bodyPr/>
                    <a:lstStyle/>
                    <a:p>
                      <a:r>
                        <a:rPr lang="en-US" sz="1800" dirty="0">
                          <a:latin typeface="Garamond" panose="02020404030301010803" pitchFamily="18" charset="0"/>
                        </a:rPr>
                        <a:t>S. No.</a:t>
                      </a:r>
                    </a:p>
                  </a:txBody>
                  <a:tcPr/>
                </a:tc>
                <a:tc>
                  <a:txBody>
                    <a:bodyPr/>
                    <a:lstStyle/>
                    <a:p>
                      <a:r>
                        <a:rPr lang="en-US" sz="1800" dirty="0">
                          <a:latin typeface="Garamond" panose="02020404030301010803" pitchFamily="18" charset="0"/>
                        </a:rPr>
                        <a:t>Name</a:t>
                      </a:r>
                    </a:p>
                  </a:txBody>
                  <a:tcPr/>
                </a:tc>
                <a:tc>
                  <a:txBody>
                    <a:bodyPr/>
                    <a:lstStyle/>
                    <a:p>
                      <a:r>
                        <a:rPr lang="en-US" sz="1800" dirty="0">
                          <a:latin typeface="Garamond" panose="02020404030301010803" pitchFamily="18" charset="0"/>
                        </a:rPr>
                        <a:t>Description</a:t>
                      </a:r>
                      <a:endParaRPr lang="en-US" sz="1800" dirty="0" err="1">
                        <a:latin typeface="Garamond" panose="02020404030301010803" pitchFamily="18" charset="0"/>
                      </a:endParaRPr>
                    </a:p>
                  </a:txBody>
                  <a:tcPr/>
                </a:tc>
                <a:extLst>
                  <a:ext uri="{0D108BD9-81ED-4DB2-BD59-A6C34878D82A}">
                    <a16:rowId xmlns:a16="http://schemas.microsoft.com/office/drawing/2014/main" val="1778218229"/>
                  </a:ext>
                </a:extLst>
              </a:tr>
              <a:tr h="485818">
                <a:tc>
                  <a:txBody>
                    <a:bodyPr/>
                    <a:lstStyle/>
                    <a:p>
                      <a:pPr lvl="0">
                        <a:buNone/>
                      </a:pPr>
                      <a:r>
                        <a:rPr lang="en-US" sz="1800" dirty="0">
                          <a:latin typeface="Garamond" panose="02020404030301010803" pitchFamily="18" charset="0"/>
                        </a:rPr>
                        <a:t>1</a:t>
                      </a:r>
                    </a:p>
                  </a:txBody>
                  <a:tcPr/>
                </a:tc>
                <a:tc>
                  <a:txBody>
                    <a:bodyPr/>
                    <a:lstStyle/>
                    <a:p>
                      <a:pPr lvl="0">
                        <a:buNone/>
                      </a:pPr>
                      <a:r>
                        <a:rPr lang="en-US" sz="1800" dirty="0">
                          <a:latin typeface="Garamond" panose="02020404030301010803" pitchFamily="18" charset="0"/>
                        </a:rPr>
                        <a:t>Flickr8</a:t>
                      </a:r>
                    </a:p>
                  </a:txBody>
                  <a:tcPr/>
                </a:tc>
                <a:tc>
                  <a:txBody>
                    <a:bodyPr/>
                    <a:lstStyle/>
                    <a:p>
                      <a:pPr lvl="0">
                        <a:buNone/>
                      </a:pPr>
                      <a:r>
                        <a:rPr lang="en-US" sz="1800" dirty="0">
                          <a:latin typeface="Garamond" panose="02020404030301010803" pitchFamily="18" charset="0"/>
                        </a:rPr>
                        <a:t>8,000 images from the Flickr website, 1,000 images from 8 different categories. Images are manually annotated with tags indicating category they belong to</a:t>
                      </a:r>
                    </a:p>
                  </a:txBody>
                  <a:tcPr/>
                </a:tc>
                <a:extLst>
                  <a:ext uri="{0D108BD9-81ED-4DB2-BD59-A6C34878D82A}">
                    <a16:rowId xmlns:a16="http://schemas.microsoft.com/office/drawing/2014/main" val="557902377"/>
                  </a:ext>
                </a:extLst>
              </a:tr>
              <a:tr h="485820">
                <a:tc>
                  <a:txBody>
                    <a:bodyPr/>
                    <a:lstStyle/>
                    <a:p>
                      <a:r>
                        <a:rPr lang="en-US" sz="1800" dirty="0">
                          <a:latin typeface="Garamond" panose="02020404030301010803" pitchFamily="18" charset="0"/>
                        </a:rPr>
                        <a:t>2</a:t>
                      </a:r>
                    </a:p>
                  </a:txBody>
                  <a:tcPr/>
                </a:tc>
                <a:tc>
                  <a:txBody>
                    <a:bodyPr/>
                    <a:lstStyle/>
                    <a:p>
                      <a:r>
                        <a:rPr lang="en-US" sz="1800" dirty="0" err="1">
                          <a:latin typeface="Garamond" panose="02020404030301010803" pitchFamily="18" charset="0"/>
                        </a:rPr>
                        <a:t>GloVe</a:t>
                      </a:r>
                      <a:endParaRPr lang="en-US" sz="1800" dirty="0">
                        <a:latin typeface="Garamond" panose="02020404030301010803" pitchFamily="18" charset="0"/>
                      </a:endParaRPr>
                    </a:p>
                  </a:txBody>
                  <a:tcPr/>
                </a:tc>
                <a:tc>
                  <a:txBody>
                    <a:bodyPr/>
                    <a:lstStyle/>
                    <a:p>
                      <a:r>
                        <a:rPr lang="en-US" sz="1800" dirty="0">
                          <a:latin typeface="Garamond" panose="02020404030301010803" pitchFamily="18" charset="0"/>
                        </a:rPr>
                        <a:t>comes in different sizes, trained on different text corpora, ranging from 6 billion tokens to over 840 billion tokens. </a:t>
                      </a:r>
                    </a:p>
                  </a:txBody>
                  <a:tcPr/>
                </a:tc>
                <a:extLst>
                  <a:ext uri="{0D108BD9-81ED-4DB2-BD59-A6C34878D82A}">
                    <a16:rowId xmlns:a16="http://schemas.microsoft.com/office/drawing/2014/main" val="3811979018"/>
                  </a:ext>
                </a:extLst>
              </a:tr>
              <a:tr h="485818">
                <a:tc>
                  <a:txBody>
                    <a:bodyPr/>
                    <a:lstStyle/>
                    <a:p>
                      <a:pPr lvl="0">
                        <a:buNone/>
                      </a:pPr>
                      <a:r>
                        <a:rPr lang="en-US" sz="1800" dirty="0">
                          <a:latin typeface="Garamond" panose="02020404030301010803" pitchFamily="18" charset="0"/>
                        </a:rPr>
                        <a:t>3</a:t>
                      </a:r>
                    </a:p>
                  </a:txBody>
                  <a:tcPr/>
                </a:tc>
                <a:tc>
                  <a:txBody>
                    <a:bodyPr/>
                    <a:lstStyle/>
                    <a:p>
                      <a:pPr lvl="0">
                        <a:buNone/>
                      </a:pPr>
                      <a:r>
                        <a:rPr lang="en-US" sz="1800" dirty="0" err="1">
                          <a:latin typeface="Garamond" panose="02020404030301010803" pitchFamily="18" charset="0"/>
                        </a:rPr>
                        <a:t>Git</a:t>
                      </a:r>
                      <a:r>
                        <a:rPr lang="en-US" sz="1800" dirty="0">
                          <a:latin typeface="Garamond" panose="02020404030301010803" pitchFamily="18" charset="0"/>
                        </a:rPr>
                        <a:t> Repo</a:t>
                      </a:r>
                    </a:p>
                  </a:txBody>
                  <a:tcPr/>
                </a:tc>
                <a:tc>
                  <a:txBody>
                    <a:bodyPr/>
                    <a:lstStyle/>
                    <a:p>
                      <a:pPr lvl="0">
                        <a:buNone/>
                      </a:pPr>
                      <a:endParaRPr lang="en-US" sz="1800" dirty="0">
                        <a:latin typeface="Garamond" panose="02020404030301010803" pitchFamily="18" charset="0"/>
                      </a:endParaRPr>
                    </a:p>
                  </a:txBody>
                  <a:tcPr/>
                </a:tc>
                <a:extLst>
                  <a:ext uri="{0D108BD9-81ED-4DB2-BD59-A6C34878D82A}">
                    <a16:rowId xmlns:a16="http://schemas.microsoft.com/office/drawing/2014/main" val="3582230653"/>
                  </a:ext>
                </a:extLst>
              </a:tr>
            </a:tbl>
          </a:graphicData>
        </a:graphic>
      </p:graphicFrame>
      <p:sp>
        <p:nvSpPr>
          <p:cNvPr id="7" name="Slide Number Placeholder 6">
            <a:extLst>
              <a:ext uri="{FF2B5EF4-FFF2-40B4-BE49-F238E27FC236}">
                <a16:creationId xmlns:a16="http://schemas.microsoft.com/office/drawing/2014/main" id="{310F05CF-2C2A-0FAC-0AFC-6D60C1C15B06}"/>
              </a:ext>
            </a:extLst>
          </p:cNvPr>
          <p:cNvSpPr>
            <a:spLocks noGrp="1"/>
          </p:cNvSpPr>
          <p:nvPr>
            <p:ph type="sldNum" sz="quarter" idx="12"/>
          </p:nvPr>
        </p:nvSpPr>
        <p:spPr>
          <a:xfrm>
            <a:off x="7444364" y="5598927"/>
            <a:ext cx="1489456" cy="198249"/>
          </a:xfrm>
        </p:spPr>
        <p:txBody>
          <a:bodyPr/>
          <a:lstStyle/>
          <a:p>
            <a:pPr defTabSz="493776">
              <a:spcAft>
                <a:spcPts val="600"/>
              </a:spcAft>
            </a:pPr>
            <a:fld id="{330EA680-D336-4FF7-8B7A-9848BB0A1C32}" type="slidenum">
              <a:rPr lang="en-US" sz="648" kern="1200">
                <a:solidFill>
                  <a:schemeClr val="tx1">
                    <a:tint val="75000"/>
                  </a:schemeClr>
                </a:solidFill>
                <a:latin typeface="Garamond" panose="02020404030301010803" pitchFamily="18" charset="0"/>
                <a:ea typeface="+mn-ea"/>
                <a:cs typeface="+mn-cs"/>
              </a:rPr>
              <a:pPr defTabSz="493776">
                <a:spcAft>
                  <a:spcPts val="600"/>
                </a:spcAft>
              </a:pPr>
              <a:t>7</a:t>
            </a:fld>
            <a:endParaRPr lang="en-US">
              <a:latin typeface="Garamond" panose="02020404030301010803" pitchFamily="18" charset="0"/>
            </a:endParaRPr>
          </a:p>
        </p:txBody>
      </p:sp>
      <p:sp>
        <p:nvSpPr>
          <p:cNvPr id="8" name="Footer Placeholder 7">
            <a:extLst>
              <a:ext uri="{FF2B5EF4-FFF2-40B4-BE49-F238E27FC236}">
                <a16:creationId xmlns:a16="http://schemas.microsoft.com/office/drawing/2014/main" id="{B64F65C2-8D34-F24D-DDF4-CC7BF6D42F1F}"/>
              </a:ext>
            </a:extLst>
          </p:cNvPr>
          <p:cNvSpPr>
            <a:spLocks noGrp="1"/>
          </p:cNvSpPr>
          <p:nvPr>
            <p:ph type="ftr" sz="quarter" idx="11"/>
          </p:nvPr>
        </p:nvSpPr>
        <p:spPr>
          <a:xfrm>
            <a:off x="4635815" y="6348656"/>
            <a:ext cx="2234185" cy="198249"/>
          </a:xfrm>
        </p:spPr>
        <p:txBody>
          <a:bodyPr/>
          <a:lstStyle/>
          <a:p>
            <a:pPr defTabSz="493776">
              <a:spcAft>
                <a:spcPts val="600"/>
              </a:spcAft>
            </a:pPr>
            <a:r>
              <a:rPr lang="en-US" kern="1200" dirty="0">
                <a:solidFill>
                  <a:schemeClr val="bg1"/>
                </a:solidFill>
                <a:latin typeface="Garamond" panose="02020404030301010803" pitchFamily="18" charset="0"/>
                <a:ea typeface="+mn-ea"/>
                <a:cs typeface="+mn-cs"/>
              </a:rPr>
              <a:t>GROUP 4 CDS B4​</a:t>
            </a:r>
            <a:endParaRPr lang="en-US" sz="3200" dirty="0">
              <a:solidFill>
                <a:schemeClr val="bg1"/>
              </a:solidFill>
              <a:latin typeface="Garamond" panose="02020404030301010803" pitchFamily="18" charset="0"/>
            </a:endParaRPr>
          </a:p>
        </p:txBody>
      </p:sp>
      <p:pic>
        <p:nvPicPr>
          <p:cNvPr id="2052" name="Picture 4" descr="Use Google Colab for Deep Learning and Machine Learning Models">
            <a:extLst>
              <a:ext uri="{FF2B5EF4-FFF2-40B4-BE49-F238E27FC236}">
                <a16:creationId xmlns:a16="http://schemas.microsoft.com/office/drawing/2014/main" id="{3930644B-1A6A-4D4A-D7C2-FD13DE6158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54" t="11920" r="29467" b="11920"/>
          <a:stretch/>
        </p:blipFill>
        <p:spPr bwMode="auto">
          <a:xfrm>
            <a:off x="5174820" y="2106611"/>
            <a:ext cx="1416606" cy="127294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4" name="Picture 6" descr="Python Tutorial | PrepInsta">
            <a:extLst>
              <a:ext uri="{FF2B5EF4-FFF2-40B4-BE49-F238E27FC236}">
                <a16:creationId xmlns:a16="http://schemas.microsoft.com/office/drawing/2014/main" id="{62490E41-DCB2-D77B-1B4F-2046E5E12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8231" y="2178227"/>
            <a:ext cx="1011469" cy="101146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6" name="Picture 8" descr="NumPy Series List Page | Code By Kelvin">
            <a:extLst>
              <a:ext uri="{FF2B5EF4-FFF2-40B4-BE49-F238E27FC236}">
                <a16:creationId xmlns:a16="http://schemas.microsoft.com/office/drawing/2014/main" id="{3CF77159-C8EE-5FA7-2210-FBF6A63124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000" y="2234194"/>
            <a:ext cx="1148728" cy="114872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Customising figures in Matplotlib">
            <a:extLst>
              <a:ext uri="{FF2B5EF4-FFF2-40B4-BE49-F238E27FC236}">
                <a16:creationId xmlns:a16="http://schemas.microsoft.com/office/drawing/2014/main" id="{5DD596AC-CCAF-9009-DA86-E779C3DD0A2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956061" y="2248038"/>
            <a:ext cx="1669960" cy="74614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pic>
        <p:nvPicPr>
          <p:cNvPr id="2060" name="Picture 12" descr="Citing and logo — seaborn 0.12.2 documentation">
            <a:extLst>
              <a:ext uri="{FF2B5EF4-FFF2-40B4-BE49-F238E27FC236}">
                <a16:creationId xmlns:a16="http://schemas.microsoft.com/office/drawing/2014/main" id="{19BD6F63-B74E-A20C-6380-1DD738F75C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1512" y="2134391"/>
            <a:ext cx="1424615" cy="14383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7BB7649-6D4B-513B-8372-4555E6C2305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87146" y="2165263"/>
            <a:ext cx="883467" cy="944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710D6A-5348-9312-ED2D-D29515A62C46}"/>
              </a:ext>
            </a:extLst>
          </p:cNvPr>
          <p:cNvSpPr txBox="1"/>
          <p:nvPr/>
        </p:nvSpPr>
        <p:spPr>
          <a:xfrm>
            <a:off x="9470708" y="3841602"/>
            <a:ext cx="2158952" cy="1384995"/>
          </a:xfrm>
          <a:prstGeom prst="rect">
            <a:avLst/>
          </a:prstGeom>
          <a:noFill/>
        </p:spPr>
        <p:txBody>
          <a:bodyPr wrap="square" rtlCol="0">
            <a:spAutoFit/>
          </a:bodyPr>
          <a:lstStyle/>
          <a:p>
            <a:pPr algn="ctr"/>
            <a:r>
              <a:rPr lang="en-US" sz="2800" b="1" kern="1200" dirty="0">
                <a:solidFill>
                  <a:schemeClr val="tx1"/>
                </a:solidFill>
                <a:latin typeface="Garamond" panose="02020404030301010803" pitchFamily="18" charset="0"/>
                <a:ea typeface="+mn-ea"/>
                <a:cs typeface="Calibri"/>
              </a:rPr>
              <a:t>Dataset </a:t>
            </a:r>
          </a:p>
          <a:p>
            <a:pPr algn="ctr"/>
            <a:r>
              <a:rPr lang="en-US" sz="2800" b="1" kern="1200" dirty="0">
                <a:solidFill>
                  <a:schemeClr val="tx1"/>
                </a:solidFill>
                <a:latin typeface="Garamond" panose="02020404030301010803" pitchFamily="18" charset="0"/>
                <a:ea typeface="+mn-ea"/>
                <a:cs typeface="Calibri"/>
              </a:rPr>
              <a:t>&amp; </a:t>
            </a:r>
          </a:p>
          <a:p>
            <a:pPr algn="ctr"/>
            <a:r>
              <a:rPr lang="en-US" sz="2800" b="1" kern="1200" dirty="0">
                <a:solidFill>
                  <a:schemeClr val="tx1"/>
                </a:solidFill>
                <a:latin typeface="Garamond" panose="02020404030301010803" pitchFamily="18" charset="0"/>
                <a:ea typeface="+mn-ea"/>
                <a:cs typeface="Calibri"/>
              </a:rPr>
              <a:t>Project Repo</a:t>
            </a:r>
            <a:endParaRPr lang="en-US" sz="2800" b="1" dirty="0">
              <a:latin typeface="Garamond" panose="02020404030301010803" pitchFamily="18" charset="0"/>
              <a:cs typeface="Calibri"/>
            </a:endParaRPr>
          </a:p>
        </p:txBody>
      </p:sp>
    </p:spTree>
    <p:extLst>
      <p:ext uri="{BB962C8B-B14F-4D97-AF65-F5344CB8AC3E}">
        <p14:creationId xmlns:p14="http://schemas.microsoft.com/office/powerpoint/2010/main" val="104959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1006944" y="174304"/>
            <a:ext cx="3438906" cy="1124712"/>
          </a:xfrm>
        </p:spPr>
        <p:txBody>
          <a:bodyPr anchor="b">
            <a:normAutofit/>
          </a:bodyPr>
          <a:lstStyle/>
          <a:p>
            <a:r>
              <a:rPr lang="en-US" sz="2400" b="1" cap="all" dirty="0">
                <a:latin typeface="Garamond" panose="02020404030301010803" pitchFamily="18" charset="0"/>
              </a:rPr>
              <a:t>IMAGE CAPTIONING USING A CNN AND A TRANSFORMER</a:t>
            </a:r>
            <a:endParaRPr lang="en-US" sz="2400" b="1" i="1" dirty="0">
              <a:latin typeface="Garamond" panose="02020404030301010803" pitchFamily="18" charset="0"/>
            </a:endParaRPr>
          </a:p>
        </p:txBody>
      </p:sp>
      <p:sp>
        <p:nvSpPr>
          <p:cNvPr id="44" name="Rectangle 4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6" name="Rectangle 4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303A2D22-C7E7-C7D6-80C1-C351AFF56F73}"/>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latin typeface="Garamond" panose="02020404030301010803" pitchFamily="18" charset="0"/>
              </a:rPr>
              <a:t>GROUP 4 CDS B4​</a:t>
            </a:r>
          </a:p>
        </p:txBody>
      </p:sp>
      <p:sp>
        <p:nvSpPr>
          <p:cNvPr id="4" name="Rectangle 3">
            <a:extLst>
              <a:ext uri="{FF2B5EF4-FFF2-40B4-BE49-F238E27FC236}">
                <a16:creationId xmlns:a16="http://schemas.microsoft.com/office/drawing/2014/main" id="{65C16366-496D-D0B1-7E95-FC7131BE6BE0}"/>
              </a:ext>
            </a:extLst>
          </p:cNvPr>
          <p:cNvSpPr/>
          <p:nvPr/>
        </p:nvSpPr>
        <p:spPr>
          <a:xfrm>
            <a:off x="216976" y="2076773"/>
            <a:ext cx="3821624" cy="46928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Content Placeholder 2">
            <a:extLst>
              <a:ext uri="{FF2B5EF4-FFF2-40B4-BE49-F238E27FC236}">
                <a16:creationId xmlns:a16="http://schemas.microsoft.com/office/drawing/2014/main" id="{D850B653-96D5-8BF3-8CB3-18B304B890E8}"/>
              </a:ext>
            </a:extLst>
          </p:cNvPr>
          <p:cNvSpPr>
            <a:spLocks noGrp="1"/>
          </p:cNvSpPr>
          <p:nvPr>
            <p:ph idx="1"/>
          </p:nvPr>
        </p:nvSpPr>
        <p:spPr>
          <a:xfrm>
            <a:off x="216976" y="1472407"/>
            <a:ext cx="8462075" cy="4747418"/>
          </a:xfrm>
        </p:spPr>
        <p:txBody>
          <a:bodyPr vert="horz" lIns="91440" tIns="45720" rIns="91440" bIns="45720" rtlCol="0" anchor="t">
            <a:normAutofit fontScale="92500" lnSpcReduction="20000"/>
          </a:bodyPr>
          <a:lstStyle/>
          <a:p>
            <a:pPr marL="0" indent="0">
              <a:buNone/>
            </a:pPr>
            <a:r>
              <a:rPr lang="en-US" b="1" i="1" dirty="0">
                <a:latin typeface="Garamond" panose="02020404030301010803" pitchFamily="18" charset="0"/>
                <a:cs typeface="Calibri"/>
              </a:rPr>
              <a:t>EDA</a:t>
            </a:r>
          </a:p>
          <a:p>
            <a:pPr marL="514350" indent="-514350">
              <a:buAutoNum type="arabicPeriod"/>
            </a:pPr>
            <a:r>
              <a:rPr lang="en-US" dirty="0">
                <a:latin typeface="Garamond" panose="02020404030301010803" pitchFamily="18" charset="0"/>
                <a:ea typeface="+mn-lt"/>
                <a:cs typeface="+mn-lt"/>
              </a:rPr>
              <a:t>Data </a:t>
            </a:r>
            <a:endParaRPr lang="en-US" b="1" i="1" dirty="0">
              <a:latin typeface="Garamond" panose="02020404030301010803" pitchFamily="18" charset="0"/>
              <a:ea typeface="+mn-lt"/>
              <a:cs typeface="+mn-lt"/>
            </a:endParaRPr>
          </a:p>
          <a:p>
            <a:pPr marL="971550" lvl="1" indent="-514350">
              <a:buAutoNum type="arabicPeriod"/>
            </a:pPr>
            <a:r>
              <a:rPr lang="en-US" sz="2800" dirty="0">
                <a:latin typeface="Garamond" panose="02020404030301010803" pitchFamily="18" charset="0"/>
                <a:cs typeface="Calibri"/>
              </a:rPr>
              <a:t>Source</a:t>
            </a:r>
          </a:p>
          <a:p>
            <a:pPr marL="971550" lvl="1" indent="-514350">
              <a:buAutoNum type="arabicPeriod"/>
            </a:pPr>
            <a:r>
              <a:rPr lang="en-US" sz="2800" dirty="0">
                <a:latin typeface="Garamond" panose="02020404030301010803" pitchFamily="18" charset="0"/>
                <a:cs typeface="Calibri"/>
              </a:rPr>
              <a:t>Size</a:t>
            </a:r>
          </a:p>
          <a:p>
            <a:pPr marL="971550" lvl="1" indent="-514350">
              <a:buAutoNum type="arabicPeriod"/>
            </a:pPr>
            <a:r>
              <a:rPr lang="en-US" sz="2800" dirty="0">
                <a:latin typeface="Garamond" panose="02020404030301010803" pitchFamily="18" charset="0"/>
                <a:cs typeface="Calibri"/>
              </a:rPr>
              <a:t>Description</a:t>
            </a:r>
          </a:p>
          <a:p>
            <a:pPr marL="1428750" lvl="2">
              <a:buAutoNum type="arabicPeriod"/>
            </a:pPr>
            <a:r>
              <a:rPr lang="en-US" sz="2800" dirty="0">
                <a:latin typeface="Garamond" panose="02020404030301010803" pitchFamily="18" charset="0"/>
                <a:cs typeface="Calibri"/>
              </a:rPr>
              <a:t>Images</a:t>
            </a:r>
          </a:p>
          <a:p>
            <a:pPr marL="1885950" lvl="3" indent="-514350">
              <a:buAutoNum type="arabicPeriod"/>
            </a:pPr>
            <a:r>
              <a:rPr lang="en-US" sz="2800" dirty="0">
                <a:latin typeface="Garamond" panose="02020404030301010803" pitchFamily="18" charset="0"/>
                <a:cs typeface="Calibri"/>
              </a:rPr>
              <a:t>Format</a:t>
            </a:r>
          </a:p>
          <a:p>
            <a:pPr marL="1885950" lvl="3" indent="-514350">
              <a:buAutoNum type="arabicPeriod"/>
            </a:pPr>
            <a:r>
              <a:rPr lang="en-US" sz="2800" dirty="0">
                <a:latin typeface="Garamond" panose="02020404030301010803" pitchFamily="18" charset="0"/>
                <a:cs typeface="Calibri"/>
              </a:rPr>
              <a:t>Count </a:t>
            </a:r>
          </a:p>
          <a:p>
            <a:pPr marL="1885950" lvl="3" indent="-514350">
              <a:buAutoNum type="arabicPeriod"/>
            </a:pPr>
            <a:r>
              <a:rPr lang="en-US" sz="2800" dirty="0">
                <a:latin typeface="Garamond" panose="02020404030301010803" pitchFamily="18" charset="0"/>
                <a:cs typeface="Calibri"/>
              </a:rPr>
              <a:t>Size</a:t>
            </a:r>
          </a:p>
          <a:p>
            <a:pPr marL="1885950" lvl="3" indent="-514350">
              <a:buAutoNum type="arabicPeriod"/>
            </a:pPr>
            <a:r>
              <a:rPr lang="en-US" sz="2800" dirty="0">
                <a:latin typeface="Garamond" panose="02020404030301010803" pitchFamily="18" charset="0"/>
                <a:cs typeface="Calibri"/>
              </a:rPr>
              <a:t>Color, pixel information</a:t>
            </a:r>
          </a:p>
          <a:p>
            <a:pPr marL="1428750" lvl="2">
              <a:buAutoNum type="arabicPeriod"/>
            </a:pPr>
            <a:r>
              <a:rPr lang="en-US" sz="2800" dirty="0">
                <a:latin typeface="Garamond" panose="02020404030301010803" pitchFamily="18" charset="0"/>
                <a:cs typeface="Calibri"/>
              </a:rPr>
              <a:t>Captions </a:t>
            </a:r>
          </a:p>
          <a:p>
            <a:pPr marL="1885950" lvl="3" indent="-514350">
              <a:buAutoNum type="arabicPeriod"/>
            </a:pPr>
            <a:r>
              <a:rPr lang="en-US" sz="2800" dirty="0">
                <a:latin typeface="Garamond" panose="02020404030301010803" pitchFamily="18" charset="0"/>
                <a:cs typeface="Calibri"/>
              </a:rPr>
              <a:t>5 per image</a:t>
            </a:r>
          </a:p>
          <a:p>
            <a:pPr marL="1885950" lvl="3" indent="-514350">
              <a:buAutoNum type="arabicPeriod"/>
            </a:pPr>
            <a:r>
              <a:rPr lang="en-US" sz="2800" dirty="0">
                <a:latin typeface="Garamond" panose="02020404030301010803" pitchFamily="18" charset="0"/>
                <a:cs typeface="Calibri"/>
              </a:rPr>
              <a:t>Text size min max</a:t>
            </a:r>
          </a:p>
          <a:p>
            <a:pPr marL="514350">
              <a:buAutoNum type="arabicPeriod"/>
            </a:pPr>
            <a:endParaRPr lang="en-US" dirty="0">
              <a:latin typeface="Garamond" panose="02020404030301010803" pitchFamily="18" charset="0"/>
              <a:cs typeface="Calibri"/>
            </a:endParaRPr>
          </a:p>
          <a:p>
            <a:pPr marL="1885950" lvl="3" indent="-514350">
              <a:buAutoNum type="arabicPeriod"/>
            </a:pPr>
            <a:endParaRPr lang="en-US" sz="2800" dirty="0">
              <a:latin typeface="Garamond" panose="02020404030301010803" pitchFamily="18" charset="0"/>
              <a:cs typeface="Calibri"/>
            </a:endParaRPr>
          </a:p>
          <a:p>
            <a:pPr marL="1885950" lvl="3" indent="-514350">
              <a:buAutoNum type="arabicPeriod"/>
            </a:pPr>
            <a:endParaRPr lang="en-US" sz="2800" dirty="0">
              <a:latin typeface="Garamond" panose="02020404030301010803" pitchFamily="18" charset="0"/>
              <a:cs typeface="Calibri"/>
            </a:endParaRPr>
          </a:p>
          <a:p>
            <a:pPr marL="0" indent="0">
              <a:buNone/>
            </a:pPr>
            <a:endParaRPr lang="en-US" dirty="0">
              <a:latin typeface="Garamond" panose="02020404030301010803" pitchFamily="18" charset="0"/>
              <a:cs typeface="Calibri"/>
            </a:endParaRPr>
          </a:p>
          <a:p>
            <a:pPr marL="514350" indent="-514350">
              <a:buAutoNum type="arabicPeriod"/>
            </a:pPr>
            <a:endParaRPr lang="en-US" dirty="0">
              <a:latin typeface="Garamond" panose="02020404030301010803" pitchFamily="18" charset="0"/>
              <a:cs typeface="Calibri"/>
            </a:endParaRPr>
          </a:p>
          <a:p>
            <a:pPr marL="0" indent="0">
              <a:buNone/>
            </a:pPr>
            <a:endParaRPr lang="en-US" dirty="0">
              <a:latin typeface="Garamond" panose="02020404030301010803" pitchFamily="18" charset="0"/>
              <a:cs typeface="Calibri"/>
            </a:endParaRPr>
          </a:p>
          <a:p>
            <a:pPr marL="0" indent="0">
              <a:buNone/>
            </a:pPr>
            <a:endParaRPr lang="en-US" dirty="0">
              <a:latin typeface="Garamond" panose="02020404030301010803" pitchFamily="18" charset="0"/>
              <a:cs typeface="Calibri"/>
            </a:endParaRPr>
          </a:p>
          <a:p>
            <a:endParaRPr lang="en-US" dirty="0">
              <a:latin typeface="Garamond" panose="02020404030301010803" pitchFamily="18" charset="0"/>
              <a:cs typeface="Calibri"/>
            </a:endParaRPr>
          </a:p>
        </p:txBody>
      </p:sp>
      <p:pic>
        <p:nvPicPr>
          <p:cNvPr id="3074" name="Picture 2" descr="Exploratory Data Analysis - Algoritma">
            <a:extLst>
              <a:ext uri="{FF2B5EF4-FFF2-40B4-BE49-F238E27FC236}">
                <a16:creationId xmlns:a16="http://schemas.microsoft.com/office/drawing/2014/main" id="{7FF3B0CF-D0B5-B441-60FA-4D7D50CF7AB4}"/>
              </a:ext>
            </a:extLst>
          </p:cNvPr>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7727526" y="1157970"/>
            <a:ext cx="4286445" cy="4542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536683"/>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7" name="Rectangle 4116">
            <a:extLst>
              <a:ext uri="{FF2B5EF4-FFF2-40B4-BE49-F238E27FC236}">
                <a16:creationId xmlns:a16="http://schemas.microsoft.com/office/drawing/2014/main" id="{55C01129-3453-464D-A870-ED71C6E89D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9" name="Rectangle 4118">
            <a:extLst>
              <a:ext uri="{FF2B5EF4-FFF2-40B4-BE49-F238E27FC236}">
                <a16:creationId xmlns:a16="http://schemas.microsoft.com/office/drawing/2014/main" id="{9D2781A6-5C82-4764-B489-F9A599C0A7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8833" y="685800"/>
            <a:ext cx="5004061" cy="5486400"/>
          </a:xfrm>
          <a:prstGeom prst="rect">
            <a:avLst/>
          </a:prstGeom>
          <a:solidFill>
            <a:schemeClr val="tx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231CA-9BDE-E16A-9136-B9AE0F753E69}"/>
              </a:ext>
            </a:extLst>
          </p:cNvPr>
          <p:cNvSpPr>
            <a:spLocks noGrp="1"/>
          </p:cNvSpPr>
          <p:nvPr>
            <p:ph type="title"/>
          </p:nvPr>
        </p:nvSpPr>
        <p:spPr>
          <a:xfrm>
            <a:off x="3254645" y="-10"/>
            <a:ext cx="5997844" cy="1036493"/>
          </a:xfrm>
        </p:spPr>
        <p:txBody>
          <a:bodyPr anchor="b">
            <a:normAutofit/>
          </a:bodyPr>
          <a:lstStyle/>
          <a:p>
            <a:pPr algn="ctr"/>
            <a:r>
              <a:rPr lang="en-US" sz="2800" b="1" cap="all" dirty="0">
                <a:solidFill>
                  <a:schemeClr val="bg1">
                    <a:alpha val="60000"/>
                  </a:schemeClr>
                </a:solidFill>
                <a:latin typeface="Garamond" panose="02020404030301010803" pitchFamily="18" charset="0"/>
              </a:rPr>
              <a:t>IMAGE CAPTIONING USING A CNN AND A TRANSFORMER</a:t>
            </a:r>
            <a:endParaRPr lang="en-US" sz="2800" b="1" i="1" dirty="0">
              <a:solidFill>
                <a:schemeClr val="bg1">
                  <a:alpha val="60000"/>
                </a:schemeClr>
              </a:solidFill>
              <a:latin typeface="Garamond" panose="02020404030301010803" pitchFamily="18" charset="0"/>
            </a:endParaRPr>
          </a:p>
        </p:txBody>
      </p:sp>
      <p:sp>
        <p:nvSpPr>
          <p:cNvPr id="5" name="Footer Placeholder 4">
            <a:extLst>
              <a:ext uri="{FF2B5EF4-FFF2-40B4-BE49-F238E27FC236}">
                <a16:creationId xmlns:a16="http://schemas.microsoft.com/office/drawing/2014/main" id="{E4D8B3D1-917A-46CB-5FD4-0AC01DEEF196}"/>
              </a:ext>
            </a:extLst>
          </p:cNvPr>
          <p:cNvSpPr>
            <a:spLocks noGrp="1"/>
          </p:cNvSpPr>
          <p:nvPr>
            <p:ph type="ftr" sz="quarter" idx="11"/>
          </p:nvPr>
        </p:nvSpPr>
        <p:spPr>
          <a:xfrm>
            <a:off x="3611782" y="6276503"/>
            <a:ext cx="4114800" cy="365125"/>
          </a:xfrm>
        </p:spPr>
        <p:txBody>
          <a:bodyPr anchor="ctr">
            <a:normAutofit/>
          </a:bodyPr>
          <a:lstStyle/>
          <a:p>
            <a:pPr>
              <a:spcAft>
                <a:spcPts val="600"/>
              </a:spcAft>
              <a:tabLst>
                <a:tab pos="2351088" algn="l"/>
              </a:tabLst>
            </a:pPr>
            <a:r>
              <a:rPr lang="en-US" b="1" dirty="0">
                <a:solidFill>
                  <a:schemeClr val="bg1">
                    <a:alpha val="60000"/>
                  </a:schemeClr>
                </a:solidFill>
                <a:latin typeface="Garamond" panose="02020404030301010803" pitchFamily="18" charset="0"/>
              </a:rPr>
              <a:t>GROUP 4 CDS B4​</a:t>
            </a:r>
          </a:p>
        </p:txBody>
      </p:sp>
      <p:pic>
        <p:nvPicPr>
          <p:cNvPr id="4098" name="Picture 2" descr="Step 1 Data Cleansing And Mining - Data Cleaning Icon Png, Transparent Png  , Transparent Png Image - PNGitem">
            <a:extLst>
              <a:ext uri="{FF2B5EF4-FFF2-40B4-BE49-F238E27FC236}">
                <a16:creationId xmlns:a16="http://schemas.microsoft.com/office/drawing/2014/main" id="{66DB913D-6907-9A2E-F16C-839143E4310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21" r="26321" b="1"/>
          <a:stretch/>
        </p:blipFill>
        <p:spPr bwMode="auto">
          <a:xfrm>
            <a:off x="680483" y="685795"/>
            <a:ext cx="2931299" cy="5486400"/>
          </a:xfrm>
          <a:prstGeom prst="rect">
            <a:avLst/>
          </a:prstGeom>
          <a:noFill/>
          <a:extLst>
            <a:ext uri="{909E8E84-426E-40DD-AFC4-6F175D3DCCD1}">
              <a14:hiddenFill xmlns:a14="http://schemas.microsoft.com/office/drawing/2010/main">
                <a:solidFill>
                  <a:srgbClr val="FFFFFF"/>
                </a:solidFill>
              </a14:hiddenFill>
            </a:ext>
          </a:extLst>
        </p:spPr>
      </p:pic>
      <p:sp>
        <p:nvSpPr>
          <p:cNvPr id="19" name="Content Placeholder 2">
            <a:extLst>
              <a:ext uri="{FF2B5EF4-FFF2-40B4-BE49-F238E27FC236}">
                <a16:creationId xmlns:a16="http://schemas.microsoft.com/office/drawing/2014/main" id="{D850B653-96D5-8BF3-8CB3-18B304B890E8}"/>
              </a:ext>
            </a:extLst>
          </p:cNvPr>
          <p:cNvSpPr>
            <a:spLocks noGrp="1"/>
          </p:cNvSpPr>
          <p:nvPr>
            <p:ph idx="1"/>
          </p:nvPr>
        </p:nvSpPr>
        <p:spPr>
          <a:xfrm>
            <a:off x="3611782" y="1722288"/>
            <a:ext cx="4819296" cy="4337843"/>
          </a:xfrm>
        </p:spPr>
        <p:txBody>
          <a:bodyPr vert="horz" lIns="91440" tIns="45720" rIns="91440" bIns="45720" rtlCol="0" anchor="t">
            <a:normAutofit/>
          </a:bodyPr>
          <a:lstStyle/>
          <a:p>
            <a:pPr marL="0" indent="0">
              <a:buNone/>
            </a:pPr>
            <a:r>
              <a:rPr lang="en-US" sz="2400" b="1" i="1" dirty="0">
                <a:solidFill>
                  <a:schemeClr val="bg1"/>
                </a:solidFill>
                <a:latin typeface="Garamond" panose="02020404030301010803" pitchFamily="18" charset="0"/>
                <a:cs typeface="Calibri"/>
              </a:rPr>
              <a:t>EDA</a:t>
            </a:r>
          </a:p>
          <a:p>
            <a:pPr marL="514350" indent="-514350">
              <a:buAutoNum type="arabicPeriod"/>
            </a:pPr>
            <a:r>
              <a:rPr lang="en-US" sz="2400" dirty="0">
                <a:solidFill>
                  <a:schemeClr val="bg1"/>
                </a:solidFill>
                <a:latin typeface="Garamond" panose="02020404030301010803" pitchFamily="18" charset="0"/>
                <a:ea typeface="+mn-lt"/>
                <a:cs typeface="+mn-lt"/>
              </a:rPr>
              <a:t>Data Cleaning</a:t>
            </a:r>
            <a:endParaRPr lang="en-US" sz="2400" b="1" i="1" dirty="0">
              <a:solidFill>
                <a:schemeClr val="bg1"/>
              </a:solidFill>
              <a:latin typeface="Garamond" panose="02020404030301010803" pitchFamily="18" charset="0"/>
              <a:ea typeface="+mn-lt"/>
              <a:cs typeface="+mn-lt"/>
            </a:endParaRPr>
          </a:p>
          <a:p>
            <a:pPr marL="971550" lvl="1" indent="-514350">
              <a:buFont typeface="+mj-lt"/>
              <a:buAutoNum type="romanLcPeriod"/>
            </a:pPr>
            <a:r>
              <a:rPr lang="en-US" dirty="0">
                <a:solidFill>
                  <a:schemeClr val="bg1"/>
                </a:solidFill>
                <a:latin typeface="Garamond" panose="02020404030301010803" pitchFamily="18" charset="0"/>
                <a:cs typeface="Calibri"/>
              </a:rPr>
              <a:t>Special characters in text</a:t>
            </a:r>
          </a:p>
          <a:p>
            <a:pPr marL="971550" lvl="1" indent="-514350">
              <a:buAutoNum type="romanLcPeriod"/>
            </a:pPr>
            <a:r>
              <a:rPr lang="en-US" dirty="0">
                <a:solidFill>
                  <a:schemeClr val="bg1"/>
                </a:solidFill>
                <a:latin typeface="Garamond" panose="02020404030301010803" pitchFamily="18" charset="0"/>
                <a:cs typeface="Calibri"/>
              </a:rPr>
              <a:t>Non uniformity in image characteristics (sizes)</a:t>
            </a:r>
          </a:p>
          <a:p>
            <a:pPr marL="514350">
              <a:buAutoNum type="arabicPeriod"/>
            </a:pPr>
            <a:r>
              <a:rPr lang="en-US" sz="2400" dirty="0">
                <a:solidFill>
                  <a:schemeClr val="bg1"/>
                </a:solidFill>
                <a:latin typeface="Garamond" panose="02020404030301010803" pitchFamily="18" charset="0"/>
                <a:cs typeface="Calibri"/>
              </a:rPr>
              <a:t>Data Statistics</a:t>
            </a:r>
          </a:p>
          <a:p>
            <a:pPr marL="971550" lvl="1" indent="-514350">
              <a:buFont typeface="+mj-lt"/>
              <a:buAutoNum type="romanLcPeriod"/>
            </a:pPr>
            <a:r>
              <a:rPr lang="en-US" dirty="0">
                <a:solidFill>
                  <a:schemeClr val="bg1"/>
                </a:solidFill>
                <a:latin typeface="Garamond" panose="02020404030301010803" pitchFamily="18" charset="0"/>
                <a:cs typeface="Calibri"/>
              </a:rPr>
              <a:t>Distribution of Data objects across categories </a:t>
            </a:r>
          </a:p>
          <a:p>
            <a:pPr marL="971550" lvl="1" indent="-514350">
              <a:buAutoNum type="romanLcPeriod"/>
            </a:pPr>
            <a:r>
              <a:rPr lang="en-US" dirty="0">
                <a:solidFill>
                  <a:schemeClr val="bg1"/>
                </a:solidFill>
                <a:latin typeface="Garamond" panose="02020404030301010803" pitchFamily="18" charset="0"/>
                <a:cs typeface="Calibri"/>
              </a:rPr>
              <a:t>Data skew in image and text that impact training.</a:t>
            </a:r>
          </a:p>
          <a:p>
            <a:pPr marL="971550" lvl="1" indent="-514350" algn="ctr">
              <a:buAutoNum type="romanLcPeriod"/>
            </a:pPr>
            <a:endParaRPr lang="en-US" dirty="0">
              <a:solidFill>
                <a:schemeClr val="bg1"/>
              </a:solidFill>
              <a:latin typeface="Garamond" panose="02020404030301010803" pitchFamily="18" charset="0"/>
              <a:cs typeface="Calibri"/>
            </a:endParaRPr>
          </a:p>
          <a:p>
            <a:pPr marL="514350" algn="ctr">
              <a:buAutoNum type="arabicPeriod"/>
            </a:pPr>
            <a:endParaRPr lang="en-US" sz="2400" dirty="0">
              <a:solidFill>
                <a:schemeClr val="bg1"/>
              </a:solidFill>
              <a:latin typeface="Garamond" panose="02020404030301010803" pitchFamily="18" charset="0"/>
              <a:cs typeface="Calibri"/>
            </a:endParaRPr>
          </a:p>
          <a:p>
            <a:pPr marL="1885950" lvl="3" indent="-514350" algn="ctr">
              <a:buAutoNum type="arabicPeriod"/>
            </a:pPr>
            <a:endParaRPr lang="en-US" sz="2400" dirty="0">
              <a:solidFill>
                <a:schemeClr val="bg1"/>
              </a:solidFill>
              <a:latin typeface="Garamond" panose="02020404030301010803" pitchFamily="18" charset="0"/>
              <a:cs typeface="Calibri"/>
            </a:endParaRPr>
          </a:p>
          <a:p>
            <a:pPr marL="1885950" lvl="3" indent="-514350" algn="ctr">
              <a:buAutoNum type="arabicPeriod"/>
            </a:pPr>
            <a:endParaRPr lang="en-US" sz="2400" dirty="0">
              <a:solidFill>
                <a:schemeClr val="bg1"/>
              </a:solidFill>
              <a:latin typeface="Garamond" panose="02020404030301010803" pitchFamily="18" charset="0"/>
              <a:cs typeface="Calibri"/>
            </a:endParaRPr>
          </a:p>
          <a:p>
            <a:pPr marL="0" indent="0" algn="ctr">
              <a:buNone/>
            </a:pPr>
            <a:endParaRPr lang="en-US" sz="2400" dirty="0">
              <a:solidFill>
                <a:schemeClr val="bg1"/>
              </a:solidFill>
              <a:latin typeface="Garamond" panose="02020404030301010803" pitchFamily="18" charset="0"/>
              <a:cs typeface="Calibri"/>
            </a:endParaRPr>
          </a:p>
          <a:p>
            <a:pPr marL="514350" indent="-514350" algn="ctr">
              <a:buAutoNum type="arabicPeriod"/>
            </a:pPr>
            <a:endParaRPr lang="en-US" sz="2400" dirty="0">
              <a:solidFill>
                <a:schemeClr val="bg1"/>
              </a:solidFill>
              <a:latin typeface="Garamond" panose="02020404030301010803" pitchFamily="18" charset="0"/>
              <a:cs typeface="Calibri"/>
            </a:endParaRPr>
          </a:p>
          <a:p>
            <a:pPr marL="0" indent="0" algn="ctr">
              <a:buNone/>
            </a:pPr>
            <a:endParaRPr lang="en-US" sz="2400" dirty="0">
              <a:solidFill>
                <a:schemeClr val="bg1"/>
              </a:solidFill>
              <a:latin typeface="Garamond" panose="02020404030301010803" pitchFamily="18" charset="0"/>
              <a:cs typeface="Calibri"/>
            </a:endParaRPr>
          </a:p>
          <a:p>
            <a:pPr marL="0" indent="0" algn="ctr">
              <a:buNone/>
            </a:pPr>
            <a:endParaRPr lang="en-US" sz="2400" dirty="0">
              <a:solidFill>
                <a:schemeClr val="bg1"/>
              </a:solidFill>
              <a:latin typeface="Garamond" panose="02020404030301010803" pitchFamily="18" charset="0"/>
              <a:cs typeface="Calibri"/>
            </a:endParaRPr>
          </a:p>
          <a:p>
            <a:pPr algn="ctr"/>
            <a:endParaRPr lang="en-US" sz="2400" dirty="0">
              <a:solidFill>
                <a:schemeClr val="bg1"/>
              </a:solidFill>
              <a:latin typeface="Garamond" panose="02020404030301010803" pitchFamily="18" charset="0"/>
              <a:cs typeface="Calibri"/>
            </a:endParaRPr>
          </a:p>
        </p:txBody>
      </p:sp>
      <p:pic>
        <p:nvPicPr>
          <p:cNvPr id="7" name="Picture 6" descr="Graph">
            <a:extLst>
              <a:ext uri="{FF2B5EF4-FFF2-40B4-BE49-F238E27FC236}">
                <a16:creationId xmlns:a16="http://schemas.microsoft.com/office/drawing/2014/main" id="{372C930D-7FEA-295E-9591-55A1CA97A801}"/>
              </a:ext>
            </a:extLst>
          </p:cNvPr>
          <p:cNvPicPr>
            <a:picLocks noChangeAspect="1"/>
          </p:cNvPicPr>
          <p:nvPr/>
        </p:nvPicPr>
        <p:blipFill rotWithShape="1">
          <a:blip r:embed="rId3"/>
          <a:srcRect l="25885" r="41018" b="2"/>
          <a:stretch/>
        </p:blipFill>
        <p:spPr>
          <a:xfrm>
            <a:off x="8947081" y="685805"/>
            <a:ext cx="2879570" cy="5486399"/>
          </a:xfrm>
          <a:prstGeom prst="rect">
            <a:avLst/>
          </a:prstGeom>
        </p:spPr>
      </p:pic>
    </p:spTree>
    <p:extLst>
      <p:ext uri="{BB962C8B-B14F-4D97-AF65-F5344CB8AC3E}">
        <p14:creationId xmlns:p14="http://schemas.microsoft.com/office/powerpoint/2010/main" val="842598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 id="{18518462-57BD-4B9F-9628-24DEFF39786A}" vid="{86105DA6-E613-46C4-BC07-43C4C2AF6514}"/>
    </a:ext>
  </a:extLst>
</a:theme>
</file>

<file path=docProps/app.xml><?xml version="1.0" encoding="utf-8"?>
<Properties xmlns="http://schemas.openxmlformats.org/officeDocument/2006/extended-properties" xmlns:vt="http://schemas.openxmlformats.org/officeDocument/2006/docPropsVTypes">
  <Template>office theme</Template>
  <TotalTime>144</TotalTime>
  <Words>563</Words>
  <Application>Microsoft Office PowerPoint</Application>
  <PresentationFormat>Widescreen</PresentationFormat>
  <Paragraphs>217</Paragraphs>
  <Slides>15</Slides>
  <Notes>0</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Arial</vt:lpstr>
      <vt:lpstr>Arial Black</vt:lpstr>
      <vt:lpstr>Calibri</vt:lpstr>
      <vt:lpstr>Calibri Light</vt:lpstr>
      <vt:lpstr>Garamond</vt:lpstr>
      <vt:lpstr>Sabon Next LT</vt:lpstr>
      <vt:lpstr>office theme</vt:lpstr>
      <vt:lpstr>Office Theme</vt:lpstr>
      <vt:lpstr>IMAGE CAPTIONING USING  A CNN AND A TRANSFORMER</vt:lpstr>
      <vt:lpstr>IMAGE CAPTIONING USING A CNN AND A TRANSFORMER            </vt:lpstr>
      <vt:lpstr>IMAGE CAPTIONING USING A CNN AND A TRANSFORMER            </vt:lpstr>
      <vt:lpstr>IMAGE CAPTIONING USING A CNN AND A TRANSFORMER  </vt:lpstr>
      <vt:lpstr>IMAGE CAPTIONING USING A CNN AND A TRANSFORMER</vt:lpstr>
      <vt:lpstr>IMAGE CAPTIONING USING A CNN AND A TRANSFORMER           </vt:lpstr>
      <vt:lpstr>IMAGE CAPTIONING USING A CNN AND A TRANSFORMER</vt:lpstr>
      <vt:lpstr>IMAGE CAPTIONING USING A CNN AND A TRANSFORMER</vt:lpstr>
      <vt:lpstr>IMAGE CAPTIONING USING A CNN AND A TRANSFORMER</vt:lpstr>
      <vt:lpstr>PowerPoint Presentation</vt:lpstr>
      <vt:lpstr>IMAGE CAPTIONING USING A CNN AND A TRANSFORMER</vt:lpstr>
      <vt:lpstr>IMAGE CAPTIONING USING A CNN AND A TRANSFORMER</vt:lpstr>
      <vt:lpstr>IMAGE CAPTIONING USING A CNN AND A TRANSFORMER</vt:lpstr>
      <vt:lpstr>IMAGE CAPTIONING USING A CNN AND A TRANSFORMER</vt:lpstr>
      <vt:lpstr>IMAGE CAPTIONING USING A CNN AND A TRANSFORMER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Ajay</cp:lastModifiedBy>
  <cp:revision>522</cp:revision>
  <dcterms:created xsi:type="dcterms:W3CDTF">2023-04-09T12:02:26Z</dcterms:created>
  <dcterms:modified xsi:type="dcterms:W3CDTF">2023-04-10T06:01:24Z</dcterms:modified>
</cp:coreProperties>
</file>